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Montserrat Black"/>
      <p:bold r:id="rId53"/>
      <p:boldItalic r:id="rId54"/>
    </p:embeddedFont>
    <p:embeddedFont>
      <p:font typeface="Hind Siliguri Light"/>
      <p:regular r:id="rId55"/>
      <p:bold r:id="rId56"/>
    </p:embeddedFont>
    <p:embeddedFont>
      <p:font typeface="Helvetica Neue"/>
      <p:regular r:id="rId57"/>
      <p:bold r:id="rId58"/>
      <p:italic r:id="rId59"/>
      <p:boldItalic r:id="rId60"/>
    </p:embeddedFont>
    <p:embeddedFont>
      <p:font typeface="Montserrat ExtraBold"/>
      <p:bold r:id="rId61"/>
      <p:boldItalic r:id="rId62"/>
    </p:embeddedFont>
    <p:embeddedFont>
      <p:font typeface="Hind Siliguri Medium"/>
      <p:regular r:id="rId63"/>
      <p:bold r:id="rId64"/>
    </p:embeddedFont>
    <p:embeddedFont>
      <p:font typeface="Hind Siliguri"/>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506B04D-FCDC-442C-BE2D-6B0C4185FDDF}">
  <a:tblStyle styleId="{3506B04D-FCDC-442C-BE2D-6B0C4185FDDF}" styleName="Table_0">
    <a:wholeTbl>
      <a:tcTxStyle b="off" i="off">
        <a:font>
          <a:latin typeface="Helvetica Neue Medium"/>
          <a:ea typeface="Helvetica Neue Medium"/>
          <a:cs typeface="Helvetica Neue Medium"/>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tcBdr>
      </a:tcStyle>
    </a:band1H>
    <a:band2H>
      <a:tcTxStyle/>
    </a:band2H>
    <a:band1V>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cBdr>
      </a:tcStyle>
    </a:band1V>
    <a:band2V>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rgbClr val="000000"/>
              </a:solidFill>
              <a:prstDash val="solid"/>
              <a:round/>
              <a:headEnd len="sm" w="sm" type="none"/>
              <a:tailEnd len="sm" w="sm" type="none"/>
            </a:ln>
          </a:top>
        </a:tcBdr>
      </a:tcStyle>
    </a:lastRow>
    <a:seCell>
      <a:tcTxStyle/>
    </a:seCell>
    <a:swCell>
      <a:tcTxStyle/>
    </a:swCell>
    <a:firstRow>
      <a:tcTxStyle b="on" i="off">
        <a:font>
          <a:latin typeface="Helvetica Neue Medium"/>
          <a:ea typeface="Helvetica Neue Medium"/>
          <a:cs typeface="Helvetica Neue Medium"/>
        </a:font>
        <a:srgbClr val="FFFFFF"/>
      </a:tcTxStyle>
      <a:tcStyle>
        <a:fill>
          <a:solidFill>
            <a:srgbClr val="000000"/>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ExtraBold-boldItalic.fntdata"/><Relationship Id="rId61" Type="http://schemas.openxmlformats.org/officeDocument/2006/relationships/font" Target="fonts/MontserratExtraBold-bold.fntdata"/><Relationship Id="rId20" Type="http://schemas.openxmlformats.org/officeDocument/2006/relationships/slide" Target="slides/slide14.xml"/><Relationship Id="rId64" Type="http://schemas.openxmlformats.org/officeDocument/2006/relationships/font" Target="fonts/HindSiliguriMedium-bold.fntdata"/><Relationship Id="rId63" Type="http://schemas.openxmlformats.org/officeDocument/2006/relationships/font" Target="fonts/HindSiliguriMedium-regular.fntdata"/><Relationship Id="rId22" Type="http://schemas.openxmlformats.org/officeDocument/2006/relationships/slide" Target="slides/slide16.xml"/><Relationship Id="rId66" Type="http://schemas.openxmlformats.org/officeDocument/2006/relationships/font" Target="fonts/HindSiliguri-bold.fntdata"/><Relationship Id="rId21" Type="http://schemas.openxmlformats.org/officeDocument/2006/relationships/slide" Target="slides/slide15.xml"/><Relationship Id="rId65" Type="http://schemas.openxmlformats.org/officeDocument/2006/relationships/font" Target="fonts/HindSiliguri-regular.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MontserratBlack-bold.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HindSiliguriLight-regular.fntdata"/><Relationship Id="rId10" Type="http://schemas.openxmlformats.org/officeDocument/2006/relationships/slide" Target="slides/slide4.xml"/><Relationship Id="rId54" Type="http://schemas.openxmlformats.org/officeDocument/2006/relationships/font" Target="fonts/MontserratBlack-boldItalic.fntdata"/><Relationship Id="rId13" Type="http://schemas.openxmlformats.org/officeDocument/2006/relationships/slide" Target="slides/slide7.xml"/><Relationship Id="rId57" Type="http://schemas.openxmlformats.org/officeDocument/2006/relationships/font" Target="fonts/HelveticaNeue-regular.fntdata"/><Relationship Id="rId12" Type="http://schemas.openxmlformats.org/officeDocument/2006/relationships/slide" Target="slides/slide6.xml"/><Relationship Id="rId56" Type="http://schemas.openxmlformats.org/officeDocument/2006/relationships/font" Target="fonts/HindSiliguriLight-bold.fntdata"/><Relationship Id="rId15" Type="http://schemas.openxmlformats.org/officeDocument/2006/relationships/slide" Target="slides/slide9.xml"/><Relationship Id="rId59" Type="http://schemas.openxmlformats.org/officeDocument/2006/relationships/font" Target="fonts/HelveticaNeue-italic.fntdata"/><Relationship Id="rId14" Type="http://schemas.openxmlformats.org/officeDocument/2006/relationships/slide" Target="slides/slide8.xml"/><Relationship Id="rId58" Type="http://schemas.openxmlformats.org/officeDocument/2006/relationships/font" Target="fonts/HelveticaNeue-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a0a5b4fdb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a0a5b4fdbe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a0a5b4fdb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1a0a5b4fdbe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a0a5b4fdb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1a0a5b4fdbe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a0a5b4fdb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1a0a5b4fdbe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a0a5b4fdb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1a0a5b4fdbe_0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a0a5b4fdb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1a0a5b4fdbe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a0a5b4fdb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1a0a5b4fdbe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9814b32ed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9814b32ed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a0a5b4fdb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1a0a5b4fdbe_0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99105e321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199105e321d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9814b32e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9814b32e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a0a5b4fdb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1a0a5b4fdbe_0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a0a5b4fdbe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1a0a5b4fdbe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a0a5b4fdbe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1a0a5b4fdbe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a0a5b4fdbe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1a0a5b4fdbe_0_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a0a5b4fdbe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1a0a5b4fdbe_0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a0a5b4fdbe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1a0a5b4fdbe_0_2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a0a5b4fdbe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1a0a5b4fdbe_0_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a0a5b4fdbe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1a0a5b4fdbe_0_3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a0a5b4fdbe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1a0a5b4fdbe_0_3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a0a5b4fdbe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1a0a5b4fdbe_0_3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a0a5b4fdb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1a0a5b4fdbe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a0a5b4fdbe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1a0a5b4fdbe_0_3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a0a5b4fdbe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1a0a5b4fdbe_0_3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a0a5b4fdbe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1a0a5b4fdbe_0_3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a0a5b4fdbe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1a0a5b4fdbe_0_3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a0a5b4fdbe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1a0a5b4fdbe_0_4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a0a5b4fdbe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1a0a5b4fdbe_0_4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a0a5b4fdbe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1a0a5b4fdbe_0_4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a0a5b4fdbe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1a0a5b4fdbe_0_4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a0a5b4fdbe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1a0a5b4fdbe_0_4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9814b32ed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9814b32ed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a0a5b4fdb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1a0a5b4fdbe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a0a5b4fdbe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1a0a5b4fdbe_0_4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a0a5b4fdbe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1a0a5b4fdbe_0_4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a0a5b4fdbe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1a0a5b4fdbe_0_5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9d13a063b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9d13a063b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9d13a063b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19d13a063b4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a0a5b4fdbe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1a0a5b4fdbe_0_5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423326349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14233263495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a0a5b4fdb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1a0a5b4fdbe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9814b32ed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9814b32ed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99105e321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199105e321d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a0a5b4fdb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1a0a5b4fdbe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a0a5b4fdb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1a0a5b4fdbe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1">
  <p:cSld name="Separata 01">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4"/>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53" name="Google Shape;53;p14"/>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4" name="Google Shape;54;p14"/>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5" name="Google Shape;55;p14"/>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ido Blanca">
  <p:cSld name="1_Contenido Blanca">
    <p:spTree>
      <p:nvGrpSpPr>
        <p:cNvPr id="57" name="Shape 57"/>
        <p:cNvGrpSpPr/>
        <p:nvPr/>
      </p:nvGrpSpPr>
      <p:grpSpPr>
        <a:xfrm>
          <a:off x="0" y="0"/>
          <a:ext cx="0" cy="0"/>
          <a:chOff x="0" y="0"/>
          <a:chExt cx="0" cy="0"/>
        </a:xfrm>
      </p:grpSpPr>
      <p:sp>
        <p:nvSpPr>
          <p:cNvPr id="58" name="Google Shape;58;p15"/>
          <p:cNvSpPr txBox="1"/>
          <p:nvPr>
            <p:ph idx="1" type="body"/>
          </p:nvPr>
        </p:nvSpPr>
        <p:spPr>
          <a:xfrm>
            <a:off x="342900" y="342900"/>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B2AD"/>
              </a:buClr>
              <a:buSzPts val="1900"/>
              <a:buFont typeface="Hind Siliguri"/>
              <a:buNone/>
              <a:defRPr b="1" i="0" sz="15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9" name="Google Shape;59;p15"/>
          <p:cNvSpPr txBox="1"/>
          <p:nvPr>
            <p:ph idx="2" type="body"/>
          </p:nvPr>
        </p:nvSpPr>
        <p:spPr>
          <a:xfrm>
            <a:off x="342900" y="593803"/>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0000"/>
              </a:buClr>
              <a:buSzPts val="1900"/>
              <a:buFont typeface="Hind Siliguri Light"/>
              <a:buNone/>
              <a:defRPr b="1" i="0" sz="1500" u="none" cap="none" strike="noStrike">
                <a:solidFill>
                  <a:srgbClr val="000000"/>
                </a:solidFill>
                <a:latin typeface="Hind Siliguri Light"/>
                <a:ea typeface="Hind Siliguri Light"/>
                <a:cs typeface="Hind Siliguri Light"/>
                <a:sym typeface="Hind Siliguri Light"/>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0" name="Google Shape;60;p15"/>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1pPr>
            <a:lvl2pPr indent="0" lvl="1"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2pPr>
            <a:lvl3pPr indent="0" lvl="2"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3pPr>
            <a:lvl4pPr indent="0" lvl="3"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4pPr>
            <a:lvl5pPr indent="0" lvl="4"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5pPr>
            <a:lvl6pPr indent="0" lvl="5"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6pPr>
            <a:lvl7pPr indent="0" lvl="6"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7pPr>
            <a:lvl8pPr indent="0" lvl="7"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8pPr>
            <a:lvl9pPr indent="0" lvl="8"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p:cSld name="Portada">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6"/>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3" name="Google Shape;63;p16"/>
          <p:cNvSpPr txBox="1"/>
          <p:nvPr>
            <p:ph idx="1" type="body"/>
          </p:nvPr>
        </p:nvSpPr>
        <p:spPr>
          <a:xfrm>
            <a:off x="685800" y="2564529"/>
            <a:ext cx="8731406"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7000"/>
              <a:buFont typeface="Hind Siliguri"/>
              <a:buNone/>
              <a:defRPr b="1" i="0" sz="56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4" name="Google Shape;64;p16"/>
          <p:cNvSpPr txBox="1"/>
          <p:nvPr>
            <p:ph idx="2" type="body"/>
          </p:nvPr>
        </p:nvSpPr>
        <p:spPr>
          <a:xfrm>
            <a:off x="685800" y="3813263"/>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7000"/>
              <a:buFont typeface="Hind Siliguri"/>
              <a:buNone/>
              <a:defRPr b="1" i="0" sz="56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65" name="Google Shape;65;p16"/>
          <p:cNvPicPr preferRelativeResize="0"/>
          <p:nvPr/>
        </p:nvPicPr>
        <p:blipFill rotWithShape="1">
          <a:blip r:embed="rId3">
            <a:alphaModFix/>
          </a:blip>
          <a:srcRect b="0" l="0" r="0" t="0"/>
          <a:stretch/>
        </p:blipFill>
        <p:spPr>
          <a:xfrm>
            <a:off x="685800" y="685800"/>
            <a:ext cx="1866436" cy="73389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2">
  <p:cSld name="Separata 02">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7"/>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68" name="Google Shape;68;p17"/>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69" name="Google Shape;69;p17"/>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70" name="Google Shape;70;p17"/>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1" name="Google Shape;71;p17"/>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2" name="Google Shape;72;p17"/>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3">
  <p:cSld name="Separata 03">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8"/>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75" name="Google Shape;75;p18"/>
          <p:cNvSpPr/>
          <p:nvPr/>
        </p:nvSpPr>
        <p:spPr>
          <a:xfrm>
            <a:off x="0" y="2479418"/>
            <a:ext cx="9144000" cy="184666"/>
          </a:xfrm>
          <a:prstGeom prst="rect">
            <a:avLst/>
          </a:prstGeom>
          <a:solidFill>
            <a:schemeClr val="dk1">
              <a:alpha val="8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76" name="Google Shape;76;p18"/>
          <p:cNvSpPr txBox="1"/>
          <p:nvPr>
            <p:ph idx="1"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77" name="Google Shape;77;p18"/>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78" name="Google Shape;78;p18"/>
          <p:cNvSpPr txBox="1"/>
          <p:nvPr>
            <p:ph idx="2"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9" name="Google Shape;79;p18"/>
          <p:cNvSpPr txBox="1"/>
          <p:nvPr>
            <p:ph idx="3"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4">
  <p:cSld name="Separata 04">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9"/>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82" name="Google Shape;82;p19"/>
          <p:cNvSpPr/>
          <p:nvPr/>
        </p:nvSpPr>
        <p:spPr>
          <a:xfrm>
            <a:off x="0" y="2479418"/>
            <a:ext cx="9144000" cy="184666"/>
          </a:xfrm>
          <a:prstGeom prst="rect">
            <a:avLst/>
          </a:prstGeom>
          <a:solidFill>
            <a:schemeClr val="dk1">
              <a:alpha val="8196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83" name="Google Shape;83;p19"/>
          <p:cNvSpPr txBox="1"/>
          <p:nvPr>
            <p:ph idx="1"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84" name="Google Shape;84;p19"/>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85" name="Google Shape;85;p19"/>
          <p:cNvSpPr txBox="1"/>
          <p:nvPr>
            <p:ph idx="2"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6" name="Google Shape;86;p19"/>
          <p:cNvSpPr txBox="1"/>
          <p:nvPr>
            <p:ph idx="3"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5">
  <p:cSld name="Separata 05">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89" name="Google Shape;89;p20"/>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90" name="Google Shape;90;p20"/>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91" name="Google Shape;91;p20"/>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2" name="Google Shape;92;p20"/>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3" name="Google Shape;93;p20"/>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Negra">
  <p:cSld name="Contenido Negra">
    <p:bg>
      <p:bgPr>
        <a:solidFill>
          <a:schemeClr val="dk1"/>
        </a:solidFill>
      </p:bgPr>
    </p:bg>
    <p:spTree>
      <p:nvGrpSpPr>
        <p:cNvPr id="94" name="Shape 94"/>
        <p:cNvGrpSpPr/>
        <p:nvPr/>
      </p:nvGrpSpPr>
      <p:grpSpPr>
        <a:xfrm>
          <a:off x="0" y="0"/>
          <a:ext cx="0" cy="0"/>
          <a:chOff x="0" y="0"/>
          <a:chExt cx="0" cy="0"/>
        </a:xfrm>
      </p:grpSpPr>
      <p:sp>
        <p:nvSpPr>
          <p:cNvPr id="95" name="Google Shape;95;p21"/>
          <p:cNvSpPr txBox="1"/>
          <p:nvPr>
            <p:ph idx="1" type="body"/>
          </p:nvPr>
        </p:nvSpPr>
        <p:spPr>
          <a:xfrm>
            <a:off x="342900" y="342900"/>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B2AD"/>
              </a:buClr>
              <a:buSzPts val="1900"/>
              <a:buFont typeface="Hind Siliguri"/>
              <a:buNone/>
              <a:defRPr b="1" i="0" sz="15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6" name="Google Shape;96;p21"/>
          <p:cNvSpPr txBox="1"/>
          <p:nvPr>
            <p:ph idx="2" type="body"/>
          </p:nvPr>
        </p:nvSpPr>
        <p:spPr>
          <a:xfrm>
            <a:off x="342900" y="593803"/>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chemeClr val="lt1"/>
              </a:buClr>
              <a:buSzPts val="1900"/>
              <a:buFont typeface="Hind Siliguri Light"/>
              <a:buNone/>
              <a:defRPr b="1" i="0" sz="1500" u="none" cap="none" strike="noStrike">
                <a:solidFill>
                  <a:schemeClr val="lt1"/>
                </a:solidFill>
                <a:latin typeface="Hind Siliguri Light"/>
                <a:ea typeface="Hind Siliguri Light"/>
                <a:cs typeface="Hind Siliguri Light"/>
                <a:sym typeface="Hind Siliguri Light"/>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Negra">
  <p:cSld name="Foto Negra">
    <p:bg>
      <p:bgPr>
        <a:solidFill>
          <a:schemeClr val="dk1"/>
        </a:solidFill>
      </p:bgPr>
    </p:bg>
    <p:spTree>
      <p:nvGrpSpPr>
        <p:cNvPr id="97" name="Shape 97"/>
        <p:cNvGrpSpPr/>
        <p:nvPr/>
      </p:nvGrpSpPr>
      <p:grpSpPr>
        <a:xfrm>
          <a:off x="0" y="0"/>
          <a:ext cx="0" cy="0"/>
          <a:chOff x="0" y="0"/>
          <a:chExt cx="0" cy="0"/>
        </a:xfrm>
      </p:grpSpPr>
      <p:sp>
        <p:nvSpPr>
          <p:cNvPr id="98" name="Google Shape;98;p22"/>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lt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lt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lt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lt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lt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lt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lt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lt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lt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99" name="Google Shape;99;p22"/>
          <p:cNvSpPr/>
          <p:nvPr>
            <p:ph idx="2" type="pic"/>
          </p:nvPr>
        </p:nvSpPr>
        <p:spPr>
          <a:xfrm>
            <a:off x="1973766" y="362440"/>
            <a:ext cx="6163837" cy="4418621"/>
          </a:xfrm>
          <a:prstGeom prst="rect">
            <a:avLst/>
          </a:prstGeom>
          <a:noFill/>
          <a:ln>
            <a:noFill/>
          </a:ln>
        </p:spPr>
      </p:sp>
      <p:sp>
        <p:nvSpPr>
          <p:cNvPr id="100" name="Google Shape;100;p22"/>
          <p:cNvSpPr txBox="1"/>
          <p:nvPr>
            <p:ph idx="1" type="body"/>
          </p:nvPr>
        </p:nvSpPr>
        <p:spPr>
          <a:xfrm>
            <a:off x="411361" y="2571750"/>
            <a:ext cx="1322785" cy="2209205"/>
          </a:xfrm>
          <a:prstGeom prst="rect">
            <a:avLst/>
          </a:prstGeom>
          <a:noFill/>
          <a:ln>
            <a:noFill/>
          </a:ln>
        </p:spPr>
        <p:txBody>
          <a:bodyPr anchorCtr="0" anchor="b" bIns="34275" lIns="68575" spcFirstLastPara="1" rIns="68575" wrap="square" tIns="34275">
            <a:noAutofit/>
          </a:bodyPr>
          <a:lstStyle>
            <a:lvl1pPr indent="-228600" lvl="0" marL="457200" marR="0" rtl="0" algn="l">
              <a:lnSpc>
                <a:spcPct val="100000"/>
              </a:lnSpc>
              <a:spcBef>
                <a:spcPts val="2200"/>
              </a:spcBef>
              <a:spcAft>
                <a:spcPts val="0"/>
              </a:spcAft>
              <a:buClr>
                <a:schemeClr val="dk1"/>
              </a:buClr>
              <a:buSzPts val="1100"/>
              <a:buFont typeface="Helvetica Neue"/>
              <a:buNone/>
              <a:defRPr b="0" i="0" sz="900" u="none" cap="none" strike="noStrike">
                <a:solidFill>
                  <a:schemeClr val="dk1"/>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 Foto Blanca">
  <p:cSld name="Contenido + Foto Blanca">
    <p:spTree>
      <p:nvGrpSpPr>
        <p:cNvPr id="101" name="Shape 101"/>
        <p:cNvGrpSpPr/>
        <p:nvPr/>
      </p:nvGrpSpPr>
      <p:grpSpPr>
        <a:xfrm>
          <a:off x="0" y="0"/>
          <a:ext cx="0" cy="0"/>
          <a:chOff x="0" y="0"/>
          <a:chExt cx="0" cy="0"/>
        </a:xfrm>
      </p:grpSpPr>
      <p:sp>
        <p:nvSpPr>
          <p:cNvPr id="102" name="Google Shape;102;p23"/>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dk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dk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dk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dk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dk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dk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dk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dk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dk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103" name="Google Shape;103;p23"/>
          <p:cNvSpPr/>
          <p:nvPr>
            <p:ph idx="2" type="pic"/>
          </p:nvPr>
        </p:nvSpPr>
        <p:spPr>
          <a:xfrm>
            <a:off x="347440" y="362440"/>
            <a:ext cx="2400300" cy="4419981"/>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 Foto Negra">
  <p:cSld name="Contenido + Foto Negra">
    <p:bg>
      <p:bgPr>
        <a:solidFill>
          <a:schemeClr val="dk1"/>
        </a:solidFill>
      </p:bgPr>
    </p:bg>
    <p:spTree>
      <p:nvGrpSpPr>
        <p:cNvPr id="104" name="Shape 104"/>
        <p:cNvGrpSpPr/>
        <p:nvPr/>
      </p:nvGrpSpPr>
      <p:grpSpPr>
        <a:xfrm>
          <a:off x="0" y="0"/>
          <a:ext cx="0" cy="0"/>
          <a:chOff x="0" y="0"/>
          <a:chExt cx="0" cy="0"/>
        </a:xfrm>
      </p:grpSpPr>
      <p:sp>
        <p:nvSpPr>
          <p:cNvPr id="105" name="Google Shape;105;p24"/>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lt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lt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lt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lt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lt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lt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lt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lt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lt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106" name="Google Shape;106;p24"/>
          <p:cNvSpPr/>
          <p:nvPr>
            <p:ph idx="2" type="pic"/>
          </p:nvPr>
        </p:nvSpPr>
        <p:spPr>
          <a:xfrm>
            <a:off x="347440" y="362440"/>
            <a:ext cx="2400300" cy="4419981"/>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cias">
  <p:cSld name="Gracias">
    <p:bg>
      <p:bgPr>
        <a:solidFill>
          <a:schemeClr val="dk1"/>
        </a:solidFill>
      </p:bgPr>
    </p:bg>
    <p:spTree>
      <p:nvGrpSpPr>
        <p:cNvPr id="107" name="Shape 107"/>
        <p:cNvGrpSpPr/>
        <p:nvPr/>
      </p:nvGrpSpPr>
      <p:grpSpPr>
        <a:xfrm>
          <a:off x="0" y="0"/>
          <a:ext cx="0" cy="0"/>
          <a:chOff x="0" y="0"/>
          <a:chExt cx="0" cy="0"/>
        </a:xfrm>
      </p:grpSpPr>
      <p:sp>
        <p:nvSpPr>
          <p:cNvPr id="108" name="Google Shape;108;p25"/>
          <p:cNvSpPr txBox="1"/>
          <p:nvPr/>
        </p:nvSpPr>
        <p:spPr>
          <a:xfrm>
            <a:off x="3679008" y="2263973"/>
            <a:ext cx="1785985" cy="615554"/>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b="1" lang="es" sz="3800">
                <a:solidFill>
                  <a:schemeClr val="lt1"/>
                </a:solidFill>
                <a:latin typeface="Hind Siliguri Light"/>
                <a:ea typeface="Hind Siliguri Light"/>
                <a:cs typeface="Hind Siliguri Light"/>
                <a:sym typeface="Hind Siliguri Light"/>
              </a:rPr>
              <a:t>¡Gracias!</a:t>
            </a:r>
            <a:endParaRPr b="1" sz="3800">
              <a:solidFill>
                <a:schemeClr val="lt1"/>
              </a:solidFill>
              <a:latin typeface="Hind Siliguri Light"/>
              <a:ea typeface="Hind Siliguri Light"/>
              <a:cs typeface="Hind Siliguri Light"/>
              <a:sym typeface="Hind Siliguri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p:cSld name="Cierre">
    <p:bg>
      <p:bgPr>
        <a:solidFill>
          <a:schemeClr val="dk1"/>
        </a:solidFill>
      </p:bgPr>
    </p:bg>
    <p:spTree>
      <p:nvGrpSpPr>
        <p:cNvPr id="109" name="Shape 10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3.png"/><Relationship Id="rId7"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9.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30.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17.png"/><Relationship Id="rId7"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15" name="Google Shape;115;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16" name="Google Shape;116;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7" name="Google Shape;117;p27"/>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Bloque 10</a:t>
            </a:r>
            <a:endParaRPr sz="3000">
              <a:solidFill>
                <a:srgbClr val="EFF1BF"/>
              </a:solidFill>
              <a:latin typeface="Montserrat ExtraBold"/>
              <a:ea typeface="Montserrat ExtraBold"/>
              <a:cs typeface="Montserrat ExtraBold"/>
              <a:sym typeface="Montserrat ExtraBold"/>
            </a:endParaRPr>
          </a:p>
        </p:txBody>
      </p:sp>
      <p:cxnSp>
        <p:nvCxnSpPr>
          <p:cNvPr id="118" name="Google Shape;118;p27"/>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19" name="Google Shape;119;p27"/>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20" name="Google Shape;120;p27"/>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21" name="Google Shape;121;p27"/>
          <p:cNvSpPr txBox="1"/>
          <p:nvPr/>
        </p:nvSpPr>
        <p:spPr>
          <a:xfrm>
            <a:off x="311700" y="283192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200">
                <a:solidFill>
                  <a:srgbClr val="EFF1BF"/>
                </a:solidFill>
                <a:latin typeface="Montserrat ExtraBold"/>
                <a:ea typeface="Montserrat ExtraBold"/>
                <a:cs typeface="Montserrat ExtraBold"/>
                <a:sym typeface="Montserrat ExtraBold"/>
              </a:rPr>
              <a:t>Pandas</a:t>
            </a:r>
            <a:endParaRPr sz="2200">
              <a:solidFill>
                <a:srgbClr val="EFF1BF"/>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6"/>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23" name="Google Shape;223;p36"/>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24" name="Google Shape;224;p36"/>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25" name="Google Shape;225;p36"/>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26" name="Google Shape;226;p36"/>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27" name="Google Shape;227;p36"/>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28" name="Google Shape;228;p36"/>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Atributos de un</a:t>
            </a:r>
            <a:r>
              <a:rPr lang="es" sz="2200">
                <a:solidFill>
                  <a:srgbClr val="F04D93"/>
                </a:solidFill>
              </a:rPr>
              <a:t> </a:t>
            </a:r>
            <a:r>
              <a:rPr i="1" lang="es" sz="2200">
                <a:solidFill>
                  <a:srgbClr val="F04D93"/>
                </a:solidFill>
              </a:rPr>
              <a:t>Series</a:t>
            </a:r>
            <a:endParaRPr i="1" sz="2400">
              <a:latin typeface="Hind Siliguri Medium"/>
              <a:ea typeface="Hind Siliguri Medium"/>
              <a:cs typeface="Hind Siliguri Medium"/>
              <a:sym typeface="Hind Siliguri Medium"/>
            </a:endParaRPr>
          </a:p>
        </p:txBody>
      </p:sp>
      <p:graphicFrame>
        <p:nvGraphicFramePr>
          <p:cNvPr id="229" name="Google Shape;229;p36"/>
          <p:cNvGraphicFramePr/>
          <p:nvPr/>
        </p:nvGraphicFramePr>
        <p:xfrm>
          <a:off x="1228012" y="2004050"/>
          <a:ext cx="3000000" cy="3000000"/>
        </p:xfrm>
        <a:graphic>
          <a:graphicData uri="http://schemas.openxmlformats.org/drawingml/2006/table">
            <a:tbl>
              <a:tblPr bandRow="1" firstRow="1">
                <a:noFill/>
                <a:tableStyleId>{3506B04D-FCDC-442C-BE2D-6B0C4185FDDF}</a:tableStyleId>
              </a:tblPr>
              <a:tblGrid>
                <a:gridCol w="1747900"/>
                <a:gridCol w="4538100"/>
              </a:tblGrid>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1200" u="none" cap="none" strike="noStrike">
                          <a:latin typeface="Hind Siliguri"/>
                          <a:ea typeface="Hind Siliguri"/>
                          <a:cs typeface="Hind Siliguri"/>
                          <a:sym typeface="Hind Siliguri"/>
                        </a:rPr>
                        <a:t>Atributo</a:t>
                      </a:r>
                      <a:endParaRPr b="0" sz="12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1200" u="none" cap="none" strike="noStrike">
                          <a:latin typeface="Hind Siliguri"/>
                          <a:ea typeface="Hind Siliguri"/>
                          <a:cs typeface="Hind Siliguri"/>
                          <a:sym typeface="Hind Siliguri"/>
                        </a:rPr>
                        <a:t>Descripción</a:t>
                      </a:r>
                      <a:endParaRPr b="0" sz="1200">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size</a:t>
                      </a:r>
                      <a:endParaRPr sz="1200" u="none" cap="none" strike="noStrike">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Devuelve el número de elementos de la serie</a:t>
                      </a:r>
                      <a:endParaRPr sz="1200">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index</a:t>
                      </a:r>
                      <a:endParaRPr sz="1200" u="none" cap="none" strike="noStrike">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Devuelve una lista con los nombres de las filas</a:t>
                      </a:r>
                      <a:endParaRPr sz="1200">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dtype</a:t>
                      </a:r>
                      <a:endParaRPr sz="1200" u="none" cap="none" strike="noStrike">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Devuelve el tipo de datos de los elementos de la serie</a:t>
                      </a:r>
                      <a:endParaRPr sz="1200">
                        <a:latin typeface="Hind Siliguri"/>
                        <a:ea typeface="Hind Siliguri"/>
                        <a:cs typeface="Hind Siliguri"/>
                        <a:sym typeface="Hind Siliguri"/>
                      </a:endParaRPr>
                    </a:p>
                  </a:txBody>
                  <a:tcPr marT="45725" marB="45725" marR="91450" marL="9145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7"/>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35" name="Google Shape;235;p37"/>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236" name="Google Shape;236;p37"/>
          <p:cNvSpPr txBox="1"/>
          <p:nvPr/>
        </p:nvSpPr>
        <p:spPr>
          <a:xfrm>
            <a:off x="463500" y="1253338"/>
            <a:ext cx="3832200" cy="1797000"/>
          </a:xfrm>
          <a:prstGeom prst="rect">
            <a:avLst/>
          </a:prstGeom>
          <a:noFill/>
          <a:ln>
            <a:noFill/>
          </a:ln>
        </p:spPr>
        <p:txBody>
          <a:bodyPr anchorCtr="0" anchor="t" bIns="17150" lIns="34275" spcFirstLastPara="1" rIns="34275" wrap="square" tIns="17150">
            <a:noAutofit/>
          </a:bodyPr>
          <a:lstStyle/>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Acceso por posición:</a:t>
            </a:r>
            <a:endParaRPr sz="11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298450" lvl="0" marL="457200" marR="0" rtl="0" algn="just">
              <a:lnSpc>
                <a:spcPct val="100000"/>
              </a:lnSpc>
              <a:spcBef>
                <a:spcPts val="200"/>
              </a:spcBef>
              <a:spcAft>
                <a:spcPts val="0"/>
              </a:spcAft>
              <a:buClr>
                <a:srgbClr val="314899"/>
              </a:buClr>
              <a:buSzPts val="1100"/>
              <a:buFont typeface="Hind Siliguri Light"/>
              <a:buChar char="●"/>
            </a:pPr>
            <a:r>
              <a:rPr b="1" lang="es" sz="1100">
                <a:solidFill>
                  <a:srgbClr val="314899"/>
                </a:solidFill>
                <a:latin typeface="Hind Siliguri"/>
                <a:ea typeface="Hind Siliguri"/>
                <a:cs typeface="Hind Siliguri"/>
                <a:sym typeface="Hind Siliguri"/>
              </a:rPr>
              <a:t>s[i].</a:t>
            </a:r>
            <a:r>
              <a:rPr lang="es" sz="1100">
                <a:solidFill>
                  <a:srgbClr val="314899"/>
                </a:solidFill>
                <a:latin typeface="Hind Siliguri Light"/>
                <a:ea typeface="Hind Siliguri Light"/>
                <a:cs typeface="Hind Siliguri Light"/>
                <a:sym typeface="Hind Siliguri Light"/>
              </a:rPr>
              <a:t> Devuelve el elemento que ocupa la posición i.</a:t>
            </a:r>
            <a:endParaRPr sz="1100">
              <a:solidFill>
                <a:srgbClr val="314899"/>
              </a:solidFill>
              <a:latin typeface="Hind Siliguri Light"/>
              <a:ea typeface="Hind Siliguri Light"/>
              <a:cs typeface="Hind Siliguri Light"/>
              <a:sym typeface="Hind Siliguri Light"/>
            </a:endParaRPr>
          </a:p>
          <a:p>
            <a:pPr indent="-298450" lvl="0" marL="457200" marR="0" rtl="0" algn="just">
              <a:lnSpc>
                <a:spcPct val="100000"/>
              </a:lnSpc>
              <a:spcBef>
                <a:spcPts val="0"/>
              </a:spcBef>
              <a:spcAft>
                <a:spcPts val="0"/>
              </a:spcAft>
              <a:buClr>
                <a:srgbClr val="314899"/>
              </a:buClr>
              <a:buSzPts val="1100"/>
              <a:buFont typeface="Hind Siliguri Light"/>
              <a:buChar char="●"/>
            </a:pPr>
            <a:r>
              <a:rPr b="1" lang="es" sz="1100">
                <a:solidFill>
                  <a:srgbClr val="314899"/>
                </a:solidFill>
                <a:latin typeface="Hind Siliguri"/>
                <a:ea typeface="Hind Siliguri"/>
                <a:cs typeface="Hind Siliguri"/>
                <a:sym typeface="Hind Siliguri"/>
              </a:rPr>
              <a:t>s[nombres].</a:t>
            </a:r>
            <a:r>
              <a:rPr lang="es" sz="1100">
                <a:solidFill>
                  <a:srgbClr val="314899"/>
                </a:solidFill>
                <a:latin typeface="Hind Siliguri Light"/>
                <a:ea typeface="Hind Siliguri Light"/>
                <a:cs typeface="Hind Siliguri Light"/>
                <a:sym typeface="Hind Siliguri Light"/>
              </a:rPr>
              <a:t> Devuelve otra serie con los elementos con los nombres de la lista nombres en el índice</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pic>
        <p:nvPicPr>
          <p:cNvPr id="237" name="Google Shape;237;p37"/>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38" name="Google Shape;238;p37"/>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39" name="Google Shape;239;p37"/>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40" name="Google Shape;240;p37"/>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41" name="Google Shape;241;p37"/>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Acceso a los elementos de un </a:t>
            </a:r>
            <a:r>
              <a:rPr i="1" lang="es" sz="2200">
                <a:solidFill>
                  <a:srgbClr val="F04D93"/>
                </a:solidFill>
              </a:rPr>
              <a:t>Series</a:t>
            </a:r>
            <a:endParaRPr i="1" sz="2400">
              <a:latin typeface="Hind Siliguri Medium"/>
              <a:ea typeface="Hind Siliguri Medium"/>
              <a:cs typeface="Hind Siliguri Medium"/>
              <a:sym typeface="Hind Siliguri Medium"/>
            </a:endParaRPr>
          </a:p>
        </p:txBody>
      </p:sp>
      <p:sp>
        <p:nvSpPr>
          <p:cNvPr id="242" name="Google Shape;242;p37"/>
          <p:cNvSpPr txBox="1"/>
          <p:nvPr/>
        </p:nvSpPr>
        <p:spPr>
          <a:xfrm>
            <a:off x="4723625" y="1253338"/>
            <a:ext cx="3832200" cy="1797000"/>
          </a:xfrm>
          <a:prstGeom prst="rect">
            <a:avLst/>
          </a:prstGeom>
          <a:noFill/>
          <a:ln>
            <a:noFill/>
          </a:ln>
        </p:spPr>
        <p:txBody>
          <a:bodyPr anchorCtr="0" anchor="t" bIns="17150" lIns="34275" spcFirstLastPara="1" rIns="34275" wrap="square" tIns="17150">
            <a:noAutofit/>
          </a:bodyPr>
          <a:lstStyle/>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Acceso por índice:</a:t>
            </a:r>
            <a:endParaRPr sz="1100">
              <a:solidFill>
                <a:srgbClr val="314899"/>
              </a:solidFill>
              <a:latin typeface="Hind Siliguri Light"/>
              <a:ea typeface="Hind Siliguri Light"/>
              <a:cs typeface="Hind Siliguri Light"/>
              <a:sym typeface="Hind Siliguri Light"/>
            </a:endParaRPr>
          </a:p>
          <a:p>
            <a:pPr indent="-298450" lvl="0" marL="457200" marR="0" rtl="0" algn="just">
              <a:lnSpc>
                <a:spcPct val="100000"/>
              </a:lnSpc>
              <a:spcBef>
                <a:spcPts val="200"/>
              </a:spcBef>
              <a:spcAft>
                <a:spcPts val="0"/>
              </a:spcAft>
              <a:buClr>
                <a:srgbClr val="314899"/>
              </a:buClr>
              <a:buSzPts val="1100"/>
              <a:buFont typeface="Hind Siliguri Light"/>
              <a:buChar char="●"/>
            </a:pPr>
            <a:r>
              <a:rPr b="1" lang="es" sz="1100">
                <a:solidFill>
                  <a:srgbClr val="314899"/>
                </a:solidFill>
                <a:latin typeface="Hind Siliguri"/>
                <a:ea typeface="Hind Siliguri"/>
                <a:cs typeface="Hind Siliguri"/>
                <a:sym typeface="Hind Siliguri"/>
              </a:rPr>
              <a:t>s[nombre].</a:t>
            </a:r>
            <a:r>
              <a:rPr lang="es" sz="1100">
                <a:solidFill>
                  <a:srgbClr val="314899"/>
                </a:solidFill>
                <a:latin typeface="Hind Siliguri Light"/>
                <a:ea typeface="Hind Siliguri Light"/>
                <a:cs typeface="Hind Siliguri Light"/>
                <a:sym typeface="Hind Siliguri Light"/>
              </a:rPr>
              <a:t> Devuelve el elemento con el nombre en el índice.</a:t>
            </a:r>
            <a:endParaRPr sz="1100">
              <a:solidFill>
                <a:srgbClr val="314899"/>
              </a:solidFill>
              <a:latin typeface="Hind Siliguri Light"/>
              <a:ea typeface="Hind Siliguri Light"/>
              <a:cs typeface="Hind Siliguri Light"/>
              <a:sym typeface="Hind Siliguri Light"/>
            </a:endParaRPr>
          </a:p>
          <a:p>
            <a:pPr indent="-298450" lvl="0" marL="457200" marR="0" rtl="0" algn="just">
              <a:lnSpc>
                <a:spcPct val="100000"/>
              </a:lnSpc>
              <a:spcBef>
                <a:spcPts val="0"/>
              </a:spcBef>
              <a:spcAft>
                <a:spcPts val="0"/>
              </a:spcAft>
              <a:buClr>
                <a:srgbClr val="314899"/>
              </a:buClr>
              <a:buSzPts val="1100"/>
              <a:buFont typeface="Hind Siliguri Light"/>
              <a:buChar char="●"/>
            </a:pPr>
            <a:r>
              <a:rPr b="1" lang="es" sz="1100">
                <a:solidFill>
                  <a:srgbClr val="314899"/>
                </a:solidFill>
                <a:latin typeface="Hind Siliguri"/>
                <a:ea typeface="Hind Siliguri"/>
                <a:cs typeface="Hind Siliguri"/>
                <a:sym typeface="Hind Siliguri"/>
              </a:rPr>
              <a:t>s[nombres].</a:t>
            </a:r>
            <a:r>
              <a:rPr lang="es" sz="1100">
                <a:solidFill>
                  <a:srgbClr val="314899"/>
                </a:solidFill>
                <a:latin typeface="Hind Siliguri Light"/>
                <a:ea typeface="Hind Siliguri Light"/>
                <a:cs typeface="Hind Siliguri Light"/>
                <a:sym typeface="Hind Siliguri Light"/>
              </a:rPr>
              <a:t> Devuelve otra serie con los elementos correspondientes a los nombres indicados en la lista nombres en el índice.</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pic>
        <p:nvPicPr>
          <p:cNvPr id="243" name="Google Shape;243;p37"/>
          <p:cNvPicPr preferRelativeResize="0"/>
          <p:nvPr/>
        </p:nvPicPr>
        <p:blipFill rotWithShape="1">
          <a:blip r:embed="rId6">
            <a:alphaModFix/>
          </a:blip>
          <a:srcRect b="0" l="0" r="0" t="0"/>
          <a:stretch/>
        </p:blipFill>
        <p:spPr>
          <a:xfrm>
            <a:off x="2846799" y="2637149"/>
            <a:ext cx="3450393" cy="1797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8"/>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49" name="Google Shape;249;p38"/>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50" name="Google Shape;250;p38"/>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51" name="Google Shape;251;p38"/>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52" name="Google Shape;252;p38"/>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53" name="Google Shape;253;p38"/>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54" name="Google Shape;254;p38"/>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Algunos métodos</a:t>
            </a:r>
            <a:endParaRPr i="1" sz="2400">
              <a:latin typeface="Hind Siliguri Medium"/>
              <a:ea typeface="Hind Siliguri Medium"/>
              <a:cs typeface="Hind Siliguri Medium"/>
              <a:sym typeface="Hind Siliguri Medium"/>
            </a:endParaRPr>
          </a:p>
        </p:txBody>
      </p:sp>
      <p:graphicFrame>
        <p:nvGraphicFramePr>
          <p:cNvPr id="255" name="Google Shape;255;p38"/>
          <p:cNvGraphicFramePr/>
          <p:nvPr/>
        </p:nvGraphicFramePr>
        <p:xfrm>
          <a:off x="796975" y="1062220"/>
          <a:ext cx="3000000" cy="3000000"/>
        </p:xfrm>
        <a:graphic>
          <a:graphicData uri="http://schemas.openxmlformats.org/drawingml/2006/table">
            <a:tbl>
              <a:tblPr bandRow="1" firstRow="1">
                <a:noFill/>
                <a:tableStyleId>{3506B04D-FCDC-442C-BE2D-6B0C4185FDDF}</a:tableStyleId>
              </a:tblPr>
              <a:tblGrid>
                <a:gridCol w="1511650"/>
                <a:gridCol w="5636400"/>
              </a:tblGrid>
              <a:tr h="319000">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1200" u="none" cap="none" strike="noStrike">
                          <a:latin typeface="Hind Siliguri"/>
                          <a:ea typeface="Hind Siliguri"/>
                          <a:cs typeface="Hind Siliguri"/>
                          <a:sym typeface="Hind Siliguri"/>
                        </a:rPr>
                        <a:t>Método</a:t>
                      </a:r>
                      <a:endParaRPr b="0" sz="12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1200" u="none" cap="none" strike="noStrike">
                          <a:latin typeface="Hind Siliguri"/>
                          <a:ea typeface="Hind Siliguri"/>
                          <a:cs typeface="Hind Siliguri"/>
                          <a:sym typeface="Hind Siliguri"/>
                        </a:rPr>
                        <a:t>Descripción</a:t>
                      </a:r>
                      <a:endParaRPr b="0" sz="1200">
                        <a:latin typeface="Hind Siliguri"/>
                        <a:ea typeface="Hind Siliguri"/>
                        <a:cs typeface="Hind Siliguri"/>
                        <a:sym typeface="Hind Siliguri"/>
                      </a:endParaRPr>
                    </a:p>
                  </a:txBody>
                  <a:tcPr marT="45725" marB="45725" marR="91450" marL="91450"/>
                </a:tc>
              </a:tr>
              <a:tr h="39327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count()</a:t>
                      </a:r>
                      <a:endParaRPr sz="12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Devuelve el número de elementos que no son nulos ni </a:t>
                      </a:r>
                      <a:r>
                        <a:rPr i="1" lang="es" sz="1200" u="none" cap="none" strike="noStrike">
                          <a:latin typeface="Hind Siliguri"/>
                          <a:ea typeface="Hind Siliguri"/>
                          <a:cs typeface="Hind Siliguri"/>
                          <a:sym typeface="Hind Siliguri"/>
                        </a:rPr>
                        <a:t>NaN</a:t>
                      </a:r>
                      <a:endParaRPr sz="1200" u="none" cap="none" strike="noStrike">
                        <a:latin typeface="Hind Siliguri"/>
                        <a:ea typeface="Hind Siliguri"/>
                        <a:cs typeface="Hind Siliguri"/>
                        <a:sym typeface="Hind Siliguri"/>
                      </a:endParaRPr>
                    </a:p>
                  </a:txBody>
                  <a:tcPr marT="45725" marB="45725" marR="91450" marL="91450"/>
                </a:tc>
              </a:tr>
              <a:tr h="39327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sum()</a:t>
                      </a:r>
                      <a:endParaRPr sz="12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Devuelve la suma cuando es tipo numérico y la concatenación cuando es </a:t>
                      </a:r>
                      <a:r>
                        <a:rPr i="1" lang="es" sz="1200" u="none" cap="none" strike="noStrike">
                          <a:latin typeface="Hind Siliguri"/>
                          <a:ea typeface="Hind Siliguri"/>
                          <a:cs typeface="Hind Siliguri"/>
                          <a:sym typeface="Hind Siliguri"/>
                        </a:rPr>
                        <a:t>string</a:t>
                      </a:r>
                      <a:endParaRPr sz="1200" u="none" cap="none" strike="noStrike">
                        <a:latin typeface="Hind Siliguri"/>
                        <a:ea typeface="Hind Siliguri"/>
                        <a:cs typeface="Hind Siliguri"/>
                        <a:sym typeface="Hind Siliguri"/>
                      </a:endParaRPr>
                    </a:p>
                  </a:txBody>
                  <a:tcPr marT="45725" marB="45725" marR="91450" marL="91450"/>
                </a:tc>
              </a:tr>
              <a:tr h="3190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cumsum()</a:t>
                      </a:r>
                      <a:endParaRPr sz="12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Devuelve la suma acumulada</a:t>
                      </a:r>
                      <a:endParaRPr sz="1200">
                        <a:latin typeface="Hind Siliguri"/>
                        <a:ea typeface="Hind Siliguri"/>
                        <a:cs typeface="Hind Siliguri"/>
                        <a:sym typeface="Hind Siliguri"/>
                      </a:endParaRPr>
                    </a:p>
                  </a:txBody>
                  <a:tcPr marT="45725" marB="45725" marR="91450" marL="91450"/>
                </a:tc>
              </a:tr>
              <a:tr h="39327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value_counts()</a:t>
                      </a:r>
                      <a:endParaRPr sz="12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Devuelve una serie con la suma acumulada</a:t>
                      </a:r>
                      <a:endParaRPr sz="1200">
                        <a:latin typeface="Hind Siliguri"/>
                        <a:ea typeface="Hind Siliguri"/>
                        <a:cs typeface="Hind Siliguri"/>
                        <a:sym typeface="Hind Siliguri"/>
                      </a:endParaRPr>
                    </a:p>
                  </a:txBody>
                  <a:tcPr marT="45725" marB="45725" marR="91450" marL="91450"/>
                </a:tc>
              </a:tr>
              <a:tr h="3190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min()</a:t>
                      </a:r>
                      <a:endParaRPr sz="12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Devuelve el elemento menor</a:t>
                      </a:r>
                      <a:endParaRPr sz="1200">
                        <a:latin typeface="Hind Siliguri"/>
                        <a:ea typeface="Hind Siliguri"/>
                        <a:cs typeface="Hind Siliguri"/>
                        <a:sym typeface="Hind Siliguri"/>
                      </a:endParaRPr>
                    </a:p>
                  </a:txBody>
                  <a:tcPr marT="45725" marB="45725" marR="91450" marL="91450"/>
                </a:tc>
              </a:tr>
              <a:tr h="3190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max()</a:t>
                      </a:r>
                      <a:endParaRPr sz="12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Devuelve el elemento mayor</a:t>
                      </a:r>
                      <a:endParaRPr sz="1200">
                        <a:latin typeface="Hind Siliguri"/>
                        <a:ea typeface="Hind Siliguri"/>
                        <a:cs typeface="Hind Siliguri"/>
                        <a:sym typeface="Hind Siliguri"/>
                      </a:endParaRPr>
                    </a:p>
                  </a:txBody>
                  <a:tcPr marT="45725" marB="45725" marR="91450" marL="91450"/>
                </a:tc>
              </a:tr>
              <a:tr h="3190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mean()</a:t>
                      </a:r>
                      <a:endParaRPr sz="12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Devuelve la media</a:t>
                      </a:r>
                      <a:endParaRPr sz="1200">
                        <a:latin typeface="Hind Siliguri"/>
                        <a:ea typeface="Hind Siliguri"/>
                        <a:cs typeface="Hind Siliguri"/>
                        <a:sym typeface="Hind Siliguri"/>
                      </a:endParaRPr>
                    </a:p>
                  </a:txBody>
                  <a:tcPr marT="45725" marB="45725" marR="91450" marL="91450"/>
                </a:tc>
              </a:tr>
              <a:tr h="3190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std()</a:t>
                      </a:r>
                      <a:endParaRPr sz="12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Devuelve la desviación típica</a:t>
                      </a:r>
                      <a:endParaRPr sz="1200">
                        <a:latin typeface="Hind Siliguri"/>
                        <a:ea typeface="Hind Siliguri"/>
                        <a:cs typeface="Hind Siliguri"/>
                        <a:sym typeface="Hind Siliguri"/>
                      </a:endParaRPr>
                    </a:p>
                  </a:txBody>
                  <a:tcPr marT="45725" marB="45725" marR="91450" marL="91450"/>
                </a:tc>
              </a:tr>
              <a:tr h="5506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describe()</a:t>
                      </a:r>
                      <a:endParaRPr sz="12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Devuelve un resumen que incluye el número de datos, suma, mínimo, máximo, media, desviación típica  y cuartiles</a:t>
                      </a:r>
                      <a:endParaRPr sz="1200">
                        <a:latin typeface="Hind Siliguri"/>
                        <a:ea typeface="Hind Siliguri"/>
                        <a:cs typeface="Hind Siliguri"/>
                        <a:sym typeface="Hind Siliguri"/>
                      </a:endParaRPr>
                    </a:p>
                  </a:txBody>
                  <a:tcPr marT="45725" marB="45725" marR="91450" marL="91450"/>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9"/>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61" name="Google Shape;261;p39"/>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262" name="Google Shape;262;p39"/>
          <p:cNvSpPr txBox="1"/>
          <p:nvPr/>
        </p:nvSpPr>
        <p:spPr>
          <a:xfrm>
            <a:off x="463500" y="1987113"/>
            <a:ext cx="3832200" cy="17970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Los operadores binarios (+, *, /, etc.) pueden utilizarse con una serie, y devuelven otra serie con el resultado de aplicar la operación a cada elemento de la serie.</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pic>
        <p:nvPicPr>
          <p:cNvPr id="263" name="Google Shape;263;p39"/>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64" name="Google Shape;264;p39"/>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65" name="Google Shape;265;p39"/>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66" name="Google Shape;266;p39"/>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67" name="Google Shape;267;p39"/>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Operaciones en un </a:t>
            </a:r>
            <a:r>
              <a:rPr i="1" lang="es" sz="2200">
                <a:solidFill>
                  <a:srgbClr val="F04D93"/>
                </a:solidFill>
              </a:rPr>
              <a:t>Series</a:t>
            </a:r>
            <a:endParaRPr i="1" sz="2400">
              <a:latin typeface="Hind Siliguri Medium"/>
              <a:ea typeface="Hind Siliguri Medium"/>
              <a:cs typeface="Hind Siliguri Medium"/>
              <a:sym typeface="Hind Siliguri Medium"/>
            </a:endParaRPr>
          </a:p>
        </p:txBody>
      </p:sp>
      <p:pic>
        <p:nvPicPr>
          <p:cNvPr id="268" name="Google Shape;268;p39"/>
          <p:cNvPicPr preferRelativeResize="0"/>
          <p:nvPr/>
        </p:nvPicPr>
        <p:blipFill rotWithShape="1">
          <a:blip r:embed="rId6">
            <a:alphaModFix/>
          </a:blip>
          <a:srcRect b="0" l="0" r="0" t="0"/>
          <a:stretch/>
        </p:blipFill>
        <p:spPr>
          <a:xfrm>
            <a:off x="5658128" y="1133324"/>
            <a:ext cx="2030648" cy="35045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40"/>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74" name="Google Shape;274;p40"/>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275" name="Google Shape;275;p40"/>
          <p:cNvSpPr txBox="1"/>
          <p:nvPr/>
        </p:nvSpPr>
        <p:spPr>
          <a:xfrm>
            <a:off x="463500" y="1987113"/>
            <a:ext cx="3832200" cy="17970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También es posible aplicar una función a cada elemento de la serie mediante el siguiente método:</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298450" lvl="0" marL="457200" marR="0" rtl="0" algn="just">
              <a:lnSpc>
                <a:spcPct val="100000"/>
              </a:lnSpc>
              <a:spcBef>
                <a:spcPts val="200"/>
              </a:spcBef>
              <a:spcAft>
                <a:spcPts val="0"/>
              </a:spcAft>
              <a:buClr>
                <a:srgbClr val="314899"/>
              </a:buClr>
              <a:buSzPts val="1100"/>
              <a:buFont typeface="Hind Siliguri Light"/>
              <a:buChar char="●"/>
            </a:pPr>
            <a:r>
              <a:rPr b="1" lang="es" sz="1100">
                <a:solidFill>
                  <a:srgbClr val="314899"/>
                </a:solidFill>
                <a:latin typeface="Hind Siliguri"/>
                <a:ea typeface="Hind Siliguri"/>
                <a:cs typeface="Hind Siliguri"/>
                <a:sym typeface="Hind Siliguri"/>
              </a:rPr>
              <a:t>apply(f).</a:t>
            </a:r>
            <a:r>
              <a:rPr lang="es" sz="1100">
                <a:solidFill>
                  <a:srgbClr val="314899"/>
                </a:solidFill>
                <a:latin typeface="Hind Siliguri Light"/>
                <a:ea typeface="Hind Siliguri Light"/>
                <a:cs typeface="Hind Siliguri Light"/>
                <a:sym typeface="Hind Siliguri Light"/>
              </a:rPr>
              <a:t> Devuelve una serie con el resultado de aplicar la función f a cada uno de los elementos de la serie.</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pic>
        <p:nvPicPr>
          <p:cNvPr id="276" name="Google Shape;276;p40"/>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77" name="Google Shape;277;p40"/>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78" name="Google Shape;278;p40"/>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79" name="Google Shape;279;p40"/>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80" name="Google Shape;280;p40"/>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Aplicar funciones a un </a:t>
            </a:r>
            <a:r>
              <a:rPr i="1" lang="es" sz="2200">
                <a:solidFill>
                  <a:srgbClr val="F04D93"/>
                </a:solidFill>
              </a:rPr>
              <a:t>Series</a:t>
            </a:r>
            <a:endParaRPr i="1" sz="2400">
              <a:latin typeface="Hind Siliguri Medium"/>
              <a:ea typeface="Hind Siliguri Medium"/>
              <a:cs typeface="Hind Siliguri Medium"/>
              <a:sym typeface="Hind Siliguri Medium"/>
            </a:endParaRPr>
          </a:p>
        </p:txBody>
      </p:sp>
      <p:pic>
        <p:nvPicPr>
          <p:cNvPr id="281" name="Google Shape;281;p40"/>
          <p:cNvPicPr preferRelativeResize="0"/>
          <p:nvPr/>
        </p:nvPicPr>
        <p:blipFill rotWithShape="1">
          <a:blip r:embed="rId6">
            <a:alphaModFix/>
          </a:blip>
          <a:srcRect b="0" l="0" r="0" t="0"/>
          <a:stretch/>
        </p:blipFill>
        <p:spPr>
          <a:xfrm>
            <a:off x="5912899" y="1530174"/>
            <a:ext cx="1827925" cy="2336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1"/>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87" name="Google Shape;287;p41"/>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288" name="Google Shape;288;p41"/>
          <p:cNvSpPr txBox="1"/>
          <p:nvPr/>
        </p:nvSpPr>
        <p:spPr>
          <a:xfrm>
            <a:off x="463500" y="1987113"/>
            <a:ext cx="3832200" cy="17970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Para filtrar una serie y quedarse con los valores que cumplen una determinada condición se utiliza el siguiente método:</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298450" lvl="0" marL="457200" marR="0" rtl="0" algn="just">
              <a:lnSpc>
                <a:spcPct val="100000"/>
              </a:lnSpc>
              <a:spcBef>
                <a:spcPts val="200"/>
              </a:spcBef>
              <a:spcAft>
                <a:spcPts val="0"/>
              </a:spcAft>
              <a:buClr>
                <a:srgbClr val="314899"/>
              </a:buClr>
              <a:buSzPts val="1100"/>
              <a:buFont typeface="Hind Siliguri Light"/>
              <a:buChar char="●"/>
            </a:pPr>
            <a:r>
              <a:rPr b="1" lang="es" sz="1100">
                <a:solidFill>
                  <a:srgbClr val="314899"/>
                </a:solidFill>
                <a:latin typeface="Hind Siliguri"/>
                <a:ea typeface="Hind Siliguri"/>
                <a:cs typeface="Hind Siliguri"/>
                <a:sym typeface="Hind Siliguri"/>
              </a:rPr>
              <a:t>s[condicion].</a:t>
            </a:r>
            <a:r>
              <a:rPr lang="es" sz="1100">
                <a:solidFill>
                  <a:srgbClr val="314899"/>
                </a:solidFill>
                <a:latin typeface="Hind Siliguri Light"/>
                <a:ea typeface="Hind Siliguri Light"/>
                <a:cs typeface="Hind Siliguri Light"/>
                <a:sym typeface="Hind Siliguri Light"/>
              </a:rPr>
              <a:t> Devuelve una serie con los elementos de la serie s que se corresponden con el valor True de la lista booleana condicion que debe ser una lista de valores booleanos de la misma longitud que la serie.</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pic>
        <p:nvPicPr>
          <p:cNvPr id="289" name="Google Shape;289;p41"/>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90" name="Google Shape;290;p41"/>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91" name="Google Shape;291;p41"/>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92" name="Google Shape;292;p41"/>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93" name="Google Shape;293;p41"/>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Filtrado de un </a:t>
            </a:r>
            <a:r>
              <a:rPr i="1" lang="es" sz="2200">
                <a:solidFill>
                  <a:srgbClr val="F04D93"/>
                </a:solidFill>
              </a:rPr>
              <a:t>Series</a:t>
            </a:r>
            <a:endParaRPr i="1" sz="2400">
              <a:latin typeface="Hind Siliguri Medium"/>
              <a:ea typeface="Hind Siliguri Medium"/>
              <a:cs typeface="Hind Siliguri Medium"/>
              <a:sym typeface="Hind Siliguri Medium"/>
            </a:endParaRPr>
          </a:p>
        </p:txBody>
      </p:sp>
      <p:pic>
        <p:nvPicPr>
          <p:cNvPr id="294" name="Google Shape;294;p41"/>
          <p:cNvPicPr preferRelativeResize="0"/>
          <p:nvPr/>
        </p:nvPicPr>
        <p:blipFill rotWithShape="1">
          <a:blip r:embed="rId6">
            <a:alphaModFix/>
          </a:blip>
          <a:srcRect b="0" l="0" r="0" t="0"/>
          <a:stretch/>
        </p:blipFill>
        <p:spPr>
          <a:xfrm>
            <a:off x="4637677" y="2280121"/>
            <a:ext cx="3910101" cy="81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2"/>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00" name="Google Shape;300;p42"/>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301" name="Google Shape;301;p42"/>
          <p:cNvSpPr txBox="1"/>
          <p:nvPr/>
        </p:nvSpPr>
        <p:spPr>
          <a:xfrm>
            <a:off x="463500" y="1987113"/>
            <a:ext cx="3832200" cy="17970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Los datos desconocidos representan en Pandas por NaN y los nulos por None. Tanto unos como otros suelen ser un problema a la hora de realizar algunos análisis de datos, por lo que es habitual eliminarlos. Para eliminarlos de una serie se utiliza el siguiente método:</a:t>
            </a:r>
            <a:endParaRPr sz="11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298450" lvl="0" marL="457200" marR="0" rtl="0" algn="just">
              <a:lnSpc>
                <a:spcPct val="100000"/>
              </a:lnSpc>
              <a:spcBef>
                <a:spcPts val="200"/>
              </a:spcBef>
              <a:spcAft>
                <a:spcPts val="0"/>
              </a:spcAft>
              <a:buClr>
                <a:srgbClr val="314899"/>
              </a:buClr>
              <a:buSzPts val="1100"/>
              <a:buFont typeface="Hind Siliguri Light"/>
              <a:buChar char="●"/>
            </a:pPr>
            <a:r>
              <a:rPr b="1" lang="es" sz="1100">
                <a:solidFill>
                  <a:srgbClr val="314899"/>
                </a:solidFill>
                <a:latin typeface="Hind Siliguri"/>
                <a:ea typeface="Hind Siliguri"/>
                <a:cs typeface="Hind Siliguri"/>
                <a:sym typeface="Hind Siliguri"/>
              </a:rPr>
              <a:t>dropna()</a:t>
            </a:r>
            <a:r>
              <a:rPr lang="es" sz="1100">
                <a:solidFill>
                  <a:srgbClr val="314899"/>
                </a:solidFill>
                <a:latin typeface="Hind Siliguri Light"/>
                <a:ea typeface="Hind Siliguri Light"/>
                <a:cs typeface="Hind Siliguri Light"/>
                <a:sym typeface="Hind Siliguri Light"/>
              </a:rPr>
              <a:t>. Elimina los datos desconocidos o nulos de la serie.</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pic>
        <p:nvPicPr>
          <p:cNvPr id="302" name="Google Shape;302;p42"/>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03" name="Google Shape;303;p42"/>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04" name="Google Shape;304;p42"/>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05" name="Google Shape;305;p42"/>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06" name="Google Shape;306;p42"/>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Eliminar los datos desconocidos en un </a:t>
            </a:r>
            <a:r>
              <a:rPr i="1" lang="es" sz="2200">
                <a:solidFill>
                  <a:srgbClr val="F04D93"/>
                </a:solidFill>
              </a:rPr>
              <a:t>Series</a:t>
            </a:r>
            <a:endParaRPr i="1" sz="2400">
              <a:latin typeface="Hind Siliguri Medium"/>
              <a:ea typeface="Hind Siliguri Medium"/>
              <a:cs typeface="Hind Siliguri Medium"/>
              <a:sym typeface="Hind Siliguri Medium"/>
            </a:endParaRPr>
          </a:p>
        </p:txBody>
      </p:sp>
      <p:pic>
        <p:nvPicPr>
          <p:cNvPr id="307" name="Google Shape;307;p42"/>
          <p:cNvPicPr preferRelativeResize="0"/>
          <p:nvPr/>
        </p:nvPicPr>
        <p:blipFill rotWithShape="1">
          <a:blip r:embed="rId6">
            <a:alphaModFix/>
          </a:blip>
          <a:srcRect b="0" l="0" r="0" t="0"/>
          <a:stretch/>
        </p:blipFill>
        <p:spPr>
          <a:xfrm>
            <a:off x="5207626" y="1396299"/>
            <a:ext cx="3070875" cy="2709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3"/>
          <p:cNvPicPr preferRelativeResize="0"/>
          <p:nvPr/>
        </p:nvPicPr>
        <p:blipFill rotWithShape="1">
          <a:blip r:embed="rId3">
            <a:alphaModFix/>
          </a:blip>
          <a:srcRect b="3212" l="0" r="0" t="7044"/>
          <a:stretch/>
        </p:blipFill>
        <p:spPr>
          <a:xfrm>
            <a:off x="0" y="0"/>
            <a:ext cx="9144000" cy="5143499"/>
          </a:xfrm>
          <a:prstGeom prst="rect">
            <a:avLst/>
          </a:prstGeom>
          <a:noFill/>
          <a:ln>
            <a:noFill/>
          </a:ln>
        </p:spPr>
      </p:pic>
      <p:sp>
        <p:nvSpPr>
          <p:cNvPr id="313" name="Google Shape;313;p43"/>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DataFrame</a:t>
            </a:r>
            <a:endParaRPr sz="3000">
              <a:solidFill>
                <a:srgbClr val="EFF1BF"/>
              </a:solidFill>
              <a:latin typeface="Montserrat ExtraBold"/>
              <a:ea typeface="Montserrat ExtraBold"/>
              <a:cs typeface="Montserrat ExtraBold"/>
              <a:sym typeface="Montserrat ExtraBold"/>
            </a:endParaRPr>
          </a:p>
        </p:txBody>
      </p:sp>
      <p:cxnSp>
        <p:nvCxnSpPr>
          <p:cNvPr id="314" name="Google Shape;314;p43"/>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315" name="Google Shape;315;p43"/>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316" name="Google Shape;316;p43"/>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317" name="Google Shape;317;p43"/>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3</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44"/>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23" name="Google Shape;323;p44"/>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324" name="Google Shape;324;p44"/>
          <p:cNvSpPr txBox="1"/>
          <p:nvPr/>
        </p:nvSpPr>
        <p:spPr>
          <a:xfrm>
            <a:off x="463500" y="1053863"/>
            <a:ext cx="3832200" cy="1797000"/>
          </a:xfrm>
          <a:prstGeom prst="rect">
            <a:avLst/>
          </a:prstGeom>
          <a:noFill/>
          <a:ln>
            <a:noFill/>
          </a:ln>
        </p:spPr>
        <p:txBody>
          <a:bodyPr anchorCtr="0" anchor="t" bIns="17150" lIns="34275" spcFirstLastPara="1" rIns="34275" wrap="square" tIns="17150">
            <a:noAutofit/>
          </a:bodyPr>
          <a:lstStyle/>
          <a:p>
            <a:pPr indent="-298450" lvl="0" marL="457200" marR="0" rtl="0" algn="just">
              <a:lnSpc>
                <a:spcPct val="100000"/>
              </a:lnSpc>
              <a:spcBef>
                <a:spcPts val="200"/>
              </a:spcBef>
              <a:spcAft>
                <a:spcPts val="0"/>
              </a:spcAft>
              <a:buClr>
                <a:srgbClr val="314899"/>
              </a:buClr>
              <a:buSzPts val="1100"/>
              <a:buFont typeface="Hind Siliguri Light"/>
              <a:buChar char="●"/>
            </a:pPr>
            <a:r>
              <a:rPr lang="es" sz="1100">
                <a:solidFill>
                  <a:srgbClr val="314899"/>
                </a:solidFill>
                <a:latin typeface="Hind Siliguri Light"/>
                <a:ea typeface="Hind Siliguri Light"/>
                <a:cs typeface="Hind Siliguri Light"/>
                <a:sym typeface="Hind Siliguri Light"/>
              </a:rPr>
              <a:t>La clase </a:t>
            </a:r>
            <a:r>
              <a:rPr b="1" i="1" lang="es" sz="1100">
                <a:solidFill>
                  <a:srgbClr val="314899"/>
                </a:solidFill>
                <a:latin typeface="Hind Siliguri"/>
                <a:ea typeface="Hind Siliguri"/>
                <a:cs typeface="Hind Siliguri"/>
                <a:sym typeface="Hind Siliguri"/>
              </a:rPr>
              <a:t>pandas.DataFrame</a:t>
            </a:r>
            <a:r>
              <a:rPr lang="es" sz="1100">
                <a:solidFill>
                  <a:srgbClr val="314899"/>
                </a:solidFill>
                <a:latin typeface="Hind Siliguri Light"/>
                <a:ea typeface="Hind Siliguri Light"/>
                <a:cs typeface="Hind Siliguri Light"/>
                <a:sym typeface="Hind Siliguri Light"/>
              </a:rPr>
              <a:t> se utiliza para almacenar datos en forma de tabla, indexados tanto en filas como en columnas.</a:t>
            </a:r>
            <a:endParaRPr sz="11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298450" lvl="0" marL="457200" marR="0" rtl="0" algn="just">
              <a:lnSpc>
                <a:spcPct val="100000"/>
              </a:lnSpc>
              <a:spcBef>
                <a:spcPts val="200"/>
              </a:spcBef>
              <a:spcAft>
                <a:spcPts val="0"/>
              </a:spcAft>
              <a:buClr>
                <a:srgbClr val="314899"/>
              </a:buClr>
              <a:buSzPts val="1100"/>
              <a:buFont typeface="Hind Siliguri Light"/>
              <a:buChar char="●"/>
            </a:pPr>
            <a:r>
              <a:rPr lang="es" sz="1100">
                <a:solidFill>
                  <a:srgbClr val="314899"/>
                </a:solidFill>
                <a:latin typeface="Hind Siliguri Light"/>
                <a:ea typeface="Hind Siliguri Light"/>
                <a:cs typeface="Hind Siliguri Light"/>
                <a:sym typeface="Hind Siliguri Light"/>
              </a:rPr>
              <a:t>Los datos de una columna son todos del mismo tipo (en realidad es un Series), por lo que podemos ver el DataFrame como un diccionario de Series que comparten el mismo índice (el índice de las filas)</a:t>
            </a:r>
            <a:endParaRPr sz="11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298450" lvl="0" marL="457200" marR="0" rtl="0" algn="just">
              <a:lnSpc>
                <a:spcPct val="100000"/>
              </a:lnSpc>
              <a:spcBef>
                <a:spcPts val="200"/>
              </a:spcBef>
              <a:spcAft>
                <a:spcPts val="0"/>
              </a:spcAft>
              <a:buClr>
                <a:srgbClr val="314899"/>
              </a:buClr>
              <a:buSzPts val="1100"/>
              <a:buFont typeface="Hind Siliguri Light"/>
              <a:buChar char="●"/>
            </a:pPr>
            <a:r>
              <a:rPr lang="es" sz="1100">
                <a:solidFill>
                  <a:srgbClr val="314899"/>
                </a:solidFill>
                <a:latin typeface="Hind Siliguri Light"/>
                <a:ea typeface="Hind Siliguri Light"/>
                <a:cs typeface="Hind Siliguri Light"/>
                <a:sym typeface="Hind Siliguri Light"/>
              </a:rPr>
              <a:t>La forma más común de crear un DataFrame es a partir de un diccionario de listas o arrays de igual longitud.</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pic>
        <p:nvPicPr>
          <p:cNvPr id="325" name="Google Shape;325;p44"/>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26" name="Google Shape;326;p44"/>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27" name="Google Shape;327;p44"/>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28" name="Google Shape;328;p44"/>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29" name="Google Shape;329;p44"/>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La clase </a:t>
            </a:r>
            <a:r>
              <a:rPr i="1" lang="es" sz="2200">
                <a:solidFill>
                  <a:srgbClr val="F04D93"/>
                </a:solidFill>
              </a:rPr>
              <a:t>DataFrame</a:t>
            </a:r>
            <a:endParaRPr i="1" sz="2400">
              <a:latin typeface="Hind Siliguri Medium"/>
              <a:ea typeface="Hind Siliguri Medium"/>
              <a:cs typeface="Hind Siliguri Medium"/>
              <a:sym typeface="Hind Siliguri Medium"/>
            </a:endParaRPr>
          </a:p>
        </p:txBody>
      </p:sp>
      <p:pic>
        <p:nvPicPr>
          <p:cNvPr descr="Ejemplo de DataFrame" id="330" name="Google Shape;330;p44"/>
          <p:cNvPicPr preferRelativeResize="0"/>
          <p:nvPr/>
        </p:nvPicPr>
        <p:blipFill rotWithShape="1">
          <a:blip r:embed="rId6">
            <a:alphaModFix/>
          </a:blip>
          <a:srcRect b="0" l="0" r="0" t="0"/>
          <a:stretch/>
        </p:blipFill>
        <p:spPr>
          <a:xfrm>
            <a:off x="1054575" y="3283647"/>
            <a:ext cx="3946916" cy="1557241"/>
          </a:xfrm>
          <a:prstGeom prst="rect">
            <a:avLst/>
          </a:prstGeom>
          <a:noFill/>
          <a:ln>
            <a:noFill/>
          </a:ln>
        </p:spPr>
      </p:pic>
      <p:pic>
        <p:nvPicPr>
          <p:cNvPr id="331" name="Google Shape;331;p44"/>
          <p:cNvPicPr preferRelativeResize="0"/>
          <p:nvPr/>
        </p:nvPicPr>
        <p:blipFill rotWithShape="1">
          <a:blip r:embed="rId7">
            <a:alphaModFix/>
          </a:blip>
          <a:srcRect b="24346" l="0" r="0" t="158"/>
          <a:stretch/>
        </p:blipFill>
        <p:spPr>
          <a:xfrm>
            <a:off x="5414675" y="1144501"/>
            <a:ext cx="2669726" cy="30309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5"/>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37" name="Google Shape;337;p45"/>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338" name="Google Shape;338;p45"/>
          <p:cNvSpPr txBox="1"/>
          <p:nvPr/>
        </p:nvSpPr>
        <p:spPr>
          <a:xfrm>
            <a:off x="463500" y="1098725"/>
            <a:ext cx="81594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Para crear un DataFrame a partir de un diccionario cuyas claves son los nombres de las columnas y los valores son listas con los datos de las columnas se utiliza el método:</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DataFrame(data=diccionario, index=filas, columns=columnas, dtype=tipos).</a:t>
            </a:r>
            <a:r>
              <a:rPr lang="es" sz="1200">
                <a:solidFill>
                  <a:srgbClr val="314899"/>
                </a:solidFill>
                <a:latin typeface="Hind Siliguri Light"/>
                <a:ea typeface="Hind Siliguri Light"/>
                <a:cs typeface="Hind Siliguri Light"/>
                <a:sym typeface="Hind Siliguri Light"/>
              </a:rPr>
              <a:t> Devuelve un objeto del tipo DataFrame cuyas columnas son las listas contenidas en los valores del diccionario, los nombres de filas indicados en la lista filas, los nombres de columnas indicados en la lista columnas y los tipos indicados en la lista tipos. Filas tiene que tener el mismo tamaño que las listas del diccionario, mientras que las columnas y tipos tienen que tener el mismo tamaño que el diccionario. </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Si no se pasa la lista de filas se utilizan como nombres los enteros empezando en 0.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Si no se pasa la lista de columnas se utilizan como nombres las claves del diccionario. Si no se pasa la lista de tipos, se infiere.</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Los valores asociados a las claves del diccionario deben ser listas del mismo tamaño.</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339" name="Google Shape;339;p45"/>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40" name="Google Shape;340;p45"/>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41" name="Google Shape;341;p45"/>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42" name="Google Shape;342;p45"/>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43" name="Google Shape;343;p45"/>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Creación de un </a:t>
            </a:r>
            <a:r>
              <a:rPr i="1" lang="es" sz="2200">
                <a:solidFill>
                  <a:srgbClr val="F04D93"/>
                </a:solidFill>
              </a:rPr>
              <a:t>DataFrame</a:t>
            </a:r>
            <a:r>
              <a:rPr lang="es" sz="2200">
                <a:solidFill>
                  <a:srgbClr val="F04D93"/>
                </a:solidFill>
              </a:rPr>
              <a:t> a partir de un diccionario de listas</a:t>
            </a:r>
            <a:endParaRPr sz="2400">
              <a:latin typeface="Hind Siliguri Medium"/>
              <a:ea typeface="Hind Siliguri Medium"/>
              <a:cs typeface="Hind Siliguri Medium"/>
              <a:sym typeface="Hind Siliguri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8"/>
          <p:cNvPicPr preferRelativeResize="0"/>
          <p:nvPr/>
        </p:nvPicPr>
        <p:blipFill rotWithShape="1">
          <a:blip r:embed="rId3">
            <a:alphaModFix/>
          </a:blip>
          <a:srcRect b="10265" l="0" r="0" t="0"/>
          <a:stretch/>
        </p:blipFill>
        <p:spPr>
          <a:xfrm flipH="1">
            <a:off x="0" y="0"/>
            <a:ext cx="9144000" cy="5143499"/>
          </a:xfrm>
          <a:prstGeom prst="rect">
            <a:avLst/>
          </a:prstGeom>
          <a:noFill/>
          <a:ln>
            <a:noFill/>
          </a:ln>
        </p:spPr>
      </p:pic>
      <p:sp>
        <p:nvSpPr>
          <p:cNvPr id="127" name="Google Shape;127;p28"/>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Introducción</a:t>
            </a:r>
            <a:endParaRPr sz="3000">
              <a:solidFill>
                <a:srgbClr val="EFF1BF"/>
              </a:solidFill>
              <a:latin typeface="Montserrat ExtraBold"/>
              <a:ea typeface="Montserrat ExtraBold"/>
              <a:cs typeface="Montserrat ExtraBold"/>
              <a:sym typeface="Montserrat ExtraBold"/>
            </a:endParaRPr>
          </a:p>
        </p:txBody>
      </p:sp>
      <p:cxnSp>
        <p:nvCxnSpPr>
          <p:cNvPr id="128" name="Google Shape;128;p28"/>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29" name="Google Shape;129;p28"/>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30" name="Google Shape;130;p28"/>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31" name="Google Shape;131;p28"/>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1</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46"/>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49" name="Google Shape;349;p46"/>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350" name="Google Shape;350;p46"/>
          <p:cNvSpPr txBox="1"/>
          <p:nvPr/>
        </p:nvSpPr>
        <p:spPr>
          <a:xfrm>
            <a:off x="463500" y="1405125"/>
            <a:ext cx="74868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Para crear un DataFrame a partir de una lista de listas con los datos de las columnas se utiliza el siguiente método:</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DataFrame(data=listas, index=filas, columns=columnas, dtype=tipos).</a:t>
            </a:r>
            <a:r>
              <a:rPr lang="es" sz="1200">
                <a:solidFill>
                  <a:srgbClr val="314899"/>
                </a:solidFill>
                <a:latin typeface="Hind Siliguri Light"/>
                <a:ea typeface="Hind Siliguri Light"/>
                <a:cs typeface="Hind Siliguri Light"/>
                <a:sym typeface="Hind Siliguri Light"/>
              </a:rPr>
              <a:t> Devuelve un objeto del tipo DataFrame cuyas columnas son los valores de las listas de la lista listas, los nombres de filas indicados en la lista filas, los nombres de columnas indicados en la lista columnas y los tipos indicados en la lista tipos. Filas, tiene que tener el mismo tamaño que la listas mientras que columnas y tipos tienen que tener el mismo tamaño que las listas anidadas en listas. </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Si no se pasa la lista de filas o de columnas se utilizan enteros empezando en 0.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Si no se pasa la lista de tipos, se infiere.</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Si las listas anidadas en listas no tienen el mismo tamaño, las listas menores se rellenan con valores NaN.</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351" name="Google Shape;351;p46"/>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52" name="Google Shape;352;p46"/>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53" name="Google Shape;353;p46"/>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54" name="Google Shape;354;p46"/>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55" name="Google Shape;355;p46"/>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chemeClr val="dk1"/>
              </a:buClr>
              <a:buSzPts val="1100"/>
              <a:buFont typeface="Arial"/>
              <a:buNone/>
            </a:pPr>
            <a:r>
              <a:rPr lang="es" sz="2200">
                <a:solidFill>
                  <a:srgbClr val="F04D93"/>
                </a:solidFill>
              </a:rPr>
              <a:t>Creación de un DataFrame a partir de una lista de listas</a:t>
            </a:r>
            <a:endParaRPr sz="2200">
              <a:solidFill>
                <a:srgbClr val="F04D93"/>
              </a:solidFill>
            </a:endParaRPr>
          </a:p>
          <a:p>
            <a:pPr indent="0" lvl="0" marL="0" rtl="0" algn="l">
              <a:lnSpc>
                <a:spcPct val="100000"/>
              </a:lnSpc>
              <a:spcBef>
                <a:spcPts val="0"/>
              </a:spcBef>
              <a:spcAft>
                <a:spcPts val="0"/>
              </a:spcAft>
              <a:buClr>
                <a:schemeClr val="dk1"/>
              </a:buClr>
              <a:buSzPts val="1100"/>
              <a:buFont typeface="Arial"/>
              <a:buNone/>
            </a:pPr>
            <a:r>
              <a:t/>
            </a:r>
            <a:endParaRPr sz="2200">
              <a:solidFill>
                <a:srgbClr val="F04D93"/>
              </a:solidFill>
            </a:endParaRPr>
          </a:p>
          <a:p>
            <a:pPr indent="0" lvl="0" marL="0" rtl="0" algn="l">
              <a:lnSpc>
                <a:spcPct val="100000"/>
              </a:lnSpc>
              <a:spcBef>
                <a:spcPts val="0"/>
              </a:spcBef>
              <a:spcAft>
                <a:spcPts val="0"/>
              </a:spcAft>
              <a:buClr>
                <a:srgbClr val="00B2AD"/>
              </a:buClr>
              <a:buSzPts val="3000"/>
              <a:buFont typeface="Hind Siliguri Medium"/>
              <a:buNone/>
            </a:pPr>
            <a:r>
              <a:t/>
            </a:r>
            <a:endParaRPr sz="2200">
              <a:solidFill>
                <a:srgbClr val="F04D9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47"/>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61" name="Google Shape;361;p47"/>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362" name="Google Shape;362;p47"/>
          <p:cNvSpPr txBox="1"/>
          <p:nvPr/>
        </p:nvSpPr>
        <p:spPr>
          <a:xfrm>
            <a:off x="463500" y="1405125"/>
            <a:ext cx="74868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Para crear un DataFrame a partir de una lista de diccionarios con los datos de las filas, se utiliza el siguiente método:</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DataFrame(data=diccionarios, index=filas, columns=columnas, dtype=tipos).</a:t>
            </a:r>
            <a:r>
              <a:rPr lang="es" sz="1200">
                <a:solidFill>
                  <a:srgbClr val="314899"/>
                </a:solidFill>
                <a:latin typeface="Hind Siliguri Light"/>
                <a:ea typeface="Hind Siliguri Light"/>
                <a:cs typeface="Hind Siliguri Light"/>
                <a:sym typeface="Hind Siliguri Light"/>
              </a:rPr>
              <a:t> Devuelve un objeto del tipo DataFrame cuyas filas contienen los valores de los diccionarios de la lista diccionarios, los nombres de filas indicados en la lista </a:t>
            </a:r>
            <a:r>
              <a:rPr i="1" lang="es" sz="1200">
                <a:solidFill>
                  <a:srgbClr val="314899"/>
                </a:solidFill>
                <a:latin typeface="Hind Siliguri Light"/>
                <a:ea typeface="Hind Siliguri Light"/>
                <a:cs typeface="Hind Siliguri Light"/>
                <a:sym typeface="Hind Siliguri Light"/>
              </a:rPr>
              <a:t>filas</a:t>
            </a:r>
            <a:r>
              <a:rPr lang="es" sz="1200">
                <a:solidFill>
                  <a:srgbClr val="314899"/>
                </a:solidFill>
                <a:latin typeface="Hind Siliguri Light"/>
                <a:ea typeface="Hind Siliguri Light"/>
                <a:cs typeface="Hind Siliguri Light"/>
                <a:sym typeface="Hind Siliguri Light"/>
              </a:rPr>
              <a:t>, los nombres de columnas indicados en la lista columnas y los tipos indicados en la lista tipos. </a:t>
            </a:r>
            <a:r>
              <a:rPr i="1" lang="es" sz="1200">
                <a:solidFill>
                  <a:srgbClr val="314899"/>
                </a:solidFill>
                <a:latin typeface="Hind Siliguri Light"/>
                <a:ea typeface="Hind Siliguri Light"/>
                <a:cs typeface="Hind Siliguri Light"/>
                <a:sym typeface="Hind Siliguri Light"/>
              </a:rPr>
              <a:t>Filas</a:t>
            </a:r>
            <a:r>
              <a:rPr lang="es" sz="1200">
                <a:solidFill>
                  <a:srgbClr val="314899"/>
                </a:solidFill>
                <a:latin typeface="Hind Siliguri Light"/>
                <a:ea typeface="Hind Siliguri Light"/>
                <a:cs typeface="Hind Siliguri Light"/>
                <a:sym typeface="Hind Siliguri Light"/>
              </a:rPr>
              <a:t> tiene que tener el mismo tamaño que </a:t>
            </a:r>
            <a:r>
              <a:rPr i="1" lang="es" sz="1200">
                <a:solidFill>
                  <a:srgbClr val="314899"/>
                </a:solidFill>
                <a:latin typeface="Hind Siliguri Light"/>
                <a:ea typeface="Hind Siliguri Light"/>
                <a:cs typeface="Hind Siliguri Light"/>
                <a:sym typeface="Hind Siliguri Light"/>
              </a:rPr>
              <a:t>lista</a:t>
            </a:r>
            <a:r>
              <a:rPr lang="es" sz="1200">
                <a:solidFill>
                  <a:srgbClr val="314899"/>
                </a:solidFill>
                <a:latin typeface="Hind Siliguri Light"/>
                <a:ea typeface="Hind Siliguri Light"/>
                <a:cs typeface="Hind Siliguri Light"/>
                <a:sym typeface="Hind Siliguri Light"/>
              </a:rPr>
              <a:t>. </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Si no se pasa la lista de </a:t>
            </a:r>
            <a:r>
              <a:rPr i="1" lang="es" sz="1200">
                <a:solidFill>
                  <a:srgbClr val="314899"/>
                </a:solidFill>
                <a:latin typeface="Hind Siliguri Light"/>
                <a:ea typeface="Hind Siliguri Light"/>
                <a:cs typeface="Hind Siliguri Light"/>
                <a:sym typeface="Hind Siliguri Light"/>
              </a:rPr>
              <a:t>filas</a:t>
            </a:r>
            <a:r>
              <a:rPr lang="es" sz="1200">
                <a:solidFill>
                  <a:srgbClr val="314899"/>
                </a:solidFill>
                <a:latin typeface="Hind Siliguri Light"/>
                <a:ea typeface="Hind Siliguri Light"/>
                <a:cs typeface="Hind Siliguri Light"/>
                <a:sym typeface="Hind Siliguri Light"/>
              </a:rPr>
              <a:t> se utilizan enteros empezando en 0.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Si no se pasa la lista de columnas se utilizan las claves de los diccionarios.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Si no se pasa la lista de </a:t>
            </a:r>
            <a:r>
              <a:rPr i="1" lang="es" sz="1200">
                <a:solidFill>
                  <a:srgbClr val="314899"/>
                </a:solidFill>
                <a:latin typeface="Hind Siliguri Light"/>
                <a:ea typeface="Hind Siliguri Light"/>
                <a:cs typeface="Hind Siliguri Light"/>
                <a:sym typeface="Hind Siliguri Light"/>
              </a:rPr>
              <a:t>tipos</a:t>
            </a:r>
            <a:r>
              <a:rPr lang="es" sz="1200">
                <a:solidFill>
                  <a:srgbClr val="314899"/>
                </a:solidFill>
                <a:latin typeface="Hind Siliguri Light"/>
                <a:ea typeface="Hind Siliguri Light"/>
                <a:cs typeface="Hind Siliguri Light"/>
                <a:sym typeface="Hind Siliguri Light"/>
              </a:rPr>
              <a:t>, se infiere.</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Si los diccionarios no tienen las mismas claves, las claves que no aparecen en el diccionario se rellenan con valores </a:t>
            </a:r>
            <a:r>
              <a:rPr i="1" lang="es" sz="1200">
                <a:solidFill>
                  <a:srgbClr val="314899"/>
                </a:solidFill>
                <a:latin typeface="Hind Siliguri Light"/>
                <a:ea typeface="Hind Siliguri Light"/>
                <a:cs typeface="Hind Siliguri Light"/>
                <a:sym typeface="Hind Siliguri Light"/>
              </a:rPr>
              <a:t>NaN.</a:t>
            </a:r>
            <a:endParaRPr i="1"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363" name="Google Shape;363;p47"/>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64" name="Google Shape;364;p47"/>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65" name="Google Shape;365;p47"/>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66" name="Google Shape;366;p47"/>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67" name="Google Shape;367;p47"/>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chemeClr val="dk1"/>
              </a:buClr>
              <a:buSzPts val="1100"/>
              <a:buFont typeface="Arial"/>
              <a:buNone/>
            </a:pPr>
            <a:r>
              <a:rPr lang="es" sz="2000">
                <a:solidFill>
                  <a:srgbClr val="F04D93"/>
                </a:solidFill>
              </a:rPr>
              <a:t>Creación de un </a:t>
            </a:r>
            <a:r>
              <a:rPr i="1" lang="es" sz="2000">
                <a:solidFill>
                  <a:srgbClr val="F04D93"/>
                </a:solidFill>
              </a:rPr>
              <a:t>DataFrame</a:t>
            </a:r>
            <a:r>
              <a:rPr lang="es" sz="2000">
                <a:solidFill>
                  <a:srgbClr val="F04D93"/>
                </a:solidFill>
              </a:rPr>
              <a:t> a partir de una lista de diccionarios</a:t>
            </a:r>
            <a:endParaRPr sz="2000">
              <a:solidFill>
                <a:srgbClr val="F04D93"/>
              </a:solidFill>
            </a:endParaRPr>
          </a:p>
          <a:p>
            <a:pPr indent="0" lvl="0" marL="0" rtl="0" algn="l">
              <a:lnSpc>
                <a:spcPct val="100000"/>
              </a:lnSpc>
              <a:spcBef>
                <a:spcPts val="0"/>
              </a:spcBef>
              <a:spcAft>
                <a:spcPts val="0"/>
              </a:spcAft>
              <a:buClr>
                <a:schemeClr val="dk1"/>
              </a:buClr>
              <a:buSzPts val="1100"/>
              <a:buFont typeface="Arial"/>
              <a:buNone/>
            </a:pPr>
            <a:r>
              <a:t/>
            </a:r>
            <a:endParaRPr sz="2200">
              <a:solidFill>
                <a:srgbClr val="F04D93"/>
              </a:solidFill>
            </a:endParaRPr>
          </a:p>
          <a:p>
            <a:pPr indent="0" lvl="0" marL="0" rtl="0" algn="l">
              <a:lnSpc>
                <a:spcPct val="100000"/>
              </a:lnSpc>
              <a:spcBef>
                <a:spcPts val="0"/>
              </a:spcBef>
              <a:spcAft>
                <a:spcPts val="0"/>
              </a:spcAft>
              <a:buClr>
                <a:srgbClr val="00B2AD"/>
              </a:buClr>
              <a:buSzPts val="3000"/>
              <a:buFont typeface="Hind Siliguri Medium"/>
              <a:buNone/>
            </a:pPr>
            <a:r>
              <a:t/>
            </a:r>
            <a:endParaRPr sz="2200">
              <a:solidFill>
                <a:srgbClr val="F04D9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48"/>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73" name="Google Shape;373;p48"/>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374" name="Google Shape;374;p48"/>
          <p:cNvSpPr txBox="1"/>
          <p:nvPr/>
        </p:nvSpPr>
        <p:spPr>
          <a:xfrm>
            <a:off x="463500" y="1405125"/>
            <a:ext cx="74868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Para crear un DataFrame a partir de un array de NumPy se utiliza el siguiente método:</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DataFrame(data=array, index=filas, columns=columnas, dtype=tipo).</a:t>
            </a:r>
            <a:r>
              <a:rPr lang="es" sz="1200">
                <a:solidFill>
                  <a:srgbClr val="314899"/>
                </a:solidFill>
                <a:latin typeface="Hind Siliguri Light"/>
                <a:ea typeface="Hind Siliguri Light"/>
                <a:cs typeface="Hind Siliguri Light"/>
                <a:sym typeface="Hind Siliguri Light"/>
              </a:rPr>
              <a:t> Devuelve un objeto del tipo </a:t>
            </a:r>
            <a:r>
              <a:rPr i="1" lang="es" sz="1200">
                <a:solidFill>
                  <a:srgbClr val="314899"/>
                </a:solidFill>
                <a:latin typeface="Hind Siliguri Light"/>
                <a:ea typeface="Hind Siliguri Light"/>
                <a:cs typeface="Hind Siliguri Light"/>
                <a:sym typeface="Hind Siliguri Light"/>
              </a:rPr>
              <a:t>DataFrame</a:t>
            </a:r>
            <a:r>
              <a:rPr lang="es" sz="1200">
                <a:solidFill>
                  <a:srgbClr val="314899"/>
                </a:solidFill>
                <a:latin typeface="Hind Siliguri Light"/>
                <a:ea typeface="Hind Siliguri Light"/>
                <a:cs typeface="Hind Siliguri Light"/>
                <a:sym typeface="Hind Siliguri Light"/>
              </a:rPr>
              <a:t> cuyas filas y columnas son las del array </a:t>
            </a:r>
            <a:r>
              <a:rPr i="1" lang="es" sz="1200">
                <a:solidFill>
                  <a:srgbClr val="314899"/>
                </a:solidFill>
                <a:latin typeface="Hind Siliguri Light"/>
                <a:ea typeface="Hind Siliguri Light"/>
                <a:cs typeface="Hind Siliguri Light"/>
                <a:sym typeface="Hind Siliguri Light"/>
              </a:rPr>
              <a:t>array</a:t>
            </a:r>
            <a:r>
              <a:rPr lang="es" sz="1200">
                <a:solidFill>
                  <a:srgbClr val="314899"/>
                </a:solidFill>
                <a:latin typeface="Hind Siliguri Light"/>
                <a:ea typeface="Hind Siliguri Light"/>
                <a:cs typeface="Hind Siliguri Light"/>
                <a:sym typeface="Hind Siliguri Light"/>
              </a:rPr>
              <a:t>, los nombres de filas indicados en la lista filas, los nombres de </a:t>
            </a:r>
            <a:r>
              <a:rPr i="1" lang="es" sz="1200">
                <a:solidFill>
                  <a:srgbClr val="314899"/>
                </a:solidFill>
                <a:latin typeface="Hind Siliguri Light"/>
                <a:ea typeface="Hind Siliguri Light"/>
                <a:cs typeface="Hind Siliguri Light"/>
                <a:sym typeface="Hind Siliguri Light"/>
              </a:rPr>
              <a:t>columnas</a:t>
            </a:r>
            <a:r>
              <a:rPr lang="es" sz="1200">
                <a:solidFill>
                  <a:srgbClr val="314899"/>
                </a:solidFill>
                <a:latin typeface="Hind Siliguri Light"/>
                <a:ea typeface="Hind Siliguri Light"/>
                <a:cs typeface="Hind Siliguri Light"/>
                <a:sym typeface="Hind Siliguri Light"/>
              </a:rPr>
              <a:t> indicados en la lista columnas y el tipo indicado en </a:t>
            </a:r>
            <a:r>
              <a:rPr i="1" lang="es" sz="1200">
                <a:solidFill>
                  <a:srgbClr val="314899"/>
                </a:solidFill>
                <a:latin typeface="Hind Siliguri Light"/>
                <a:ea typeface="Hind Siliguri Light"/>
                <a:cs typeface="Hind Siliguri Light"/>
                <a:sym typeface="Hind Siliguri Light"/>
              </a:rPr>
              <a:t>tipo</a:t>
            </a:r>
            <a:r>
              <a:rPr lang="es" sz="1200">
                <a:solidFill>
                  <a:srgbClr val="314899"/>
                </a:solidFill>
                <a:latin typeface="Hind Siliguri Light"/>
                <a:ea typeface="Hind Siliguri Light"/>
                <a:cs typeface="Hind Siliguri Light"/>
                <a:sym typeface="Hind Siliguri Light"/>
              </a:rPr>
              <a:t>. Filas tiene que tener el mismo tamaño que el número de filas del </a:t>
            </a:r>
            <a:r>
              <a:rPr i="1" lang="es" sz="1200">
                <a:solidFill>
                  <a:srgbClr val="314899"/>
                </a:solidFill>
                <a:latin typeface="Hind Siliguri Light"/>
                <a:ea typeface="Hind Siliguri Light"/>
                <a:cs typeface="Hind Siliguri Light"/>
                <a:sym typeface="Hind Siliguri Light"/>
              </a:rPr>
              <a:t>array</a:t>
            </a:r>
            <a:r>
              <a:rPr lang="es" sz="1200">
                <a:solidFill>
                  <a:srgbClr val="314899"/>
                </a:solidFill>
                <a:latin typeface="Hind Siliguri Light"/>
                <a:ea typeface="Hind Siliguri Light"/>
                <a:cs typeface="Hind Siliguri Light"/>
                <a:sym typeface="Hind Siliguri Light"/>
              </a:rPr>
              <a:t> y columnas el mismo tamaño que el número de columnas del </a:t>
            </a:r>
            <a:r>
              <a:rPr i="1" lang="es" sz="1200">
                <a:solidFill>
                  <a:srgbClr val="314899"/>
                </a:solidFill>
                <a:latin typeface="Hind Siliguri Light"/>
                <a:ea typeface="Hind Siliguri Light"/>
                <a:cs typeface="Hind Siliguri Light"/>
                <a:sym typeface="Hind Siliguri Light"/>
              </a:rPr>
              <a:t>array</a:t>
            </a:r>
            <a:r>
              <a:rPr lang="es" sz="1200">
                <a:solidFill>
                  <a:srgbClr val="314899"/>
                </a:solidFill>
                <a:latin typeface="Hind Siliguri Light"/>
                <a:ea typeface="Hind Siliguri Light"/>
                <a:cs typeface="Hind Siliguri Light"/>
                <a:sym typeface="Hind Siliguri Light"/>
              </a:rPr>
              <a:t>. </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Si no se pasa la lista de filas se utilizan enteros empezando en 0.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Si no se pasa la lista de columnas se utilizan las claves de los diccionarios.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Si no se pasa la lista de tipos, se infiere.</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375" name="Google Shape;375;p48"/>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76" name="Google Shape;376;p48"/>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77" name="Google Shape;377;p48"/>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78" name="Google Shape;378;p48"/>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79" name="Google Shape;379;p48"/>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chemeClr val="dk1"/>
              </a:buClr>
              <a:buSzPts val="1100"/>
              <a:buFont typeface="Arial"/>
              <a:buNone/>
            </a:pPr>
            <a:r>
              <a:rPr lang="es" sz="2000">
                <a:solidFill>
                  <a:srgbClr val="F04D93"/>
                </a:solidFill>
              </a:rPr>
              <a:t>Creación de un </a:t>
            </a:r>
            <a:r>
              <a:rPr i="1" lang="es" sz="2000">
                <a:solidFill>
                  <a:srgbClr val="F04D93"/>
                </a:solidFill>
              </a:rPr>
              <a:t>DataFrame</a:t>
            </a:r>
            <a:r>
              <a:rPr lang="es" sz="2000">
                <a:solidFill>
                  <a:srgbClr val="F04D93"/>
                </a:solidFill>
              </a:rPr>
              <a:t> a partir de un </a:t>
            </a:r>
            <a:r>
              <a:rPr i="1" lang="es" sz="2000">
                <a:solidFill>
                  <a:srgbClr val="F04D93"/>
                </a:solidFill>
              </a:rPr>
              <a:t>array</a:t>
            </a:r>
            <a:endParaRPr i="1" sz="2000">
              <a:solidFill>
                <a:srgbClr val="F04D93"/>
              </a:solidFill>
            </a:endParaRPr>
          </a:p>
          <a:p>
            <a:pPr indent="0" lvl="0" marL="0" rtl="0" algn="l">
              <a:lnSpc>
                <a:spcPct val="100000"/>
              </a:lnSpc>
              <a:spcBef>
                <a:spcPts val="0"/>
              </a:spcBef>
              <a:spcAft>
                <a:spcPts val="0"/>
              </a:spcAft>
              <a:buClr>
                <a:schemeClr val="dk1"/>
              </a:buClr>
              <a:buSzPts val="1100"/>
              <a:buFont typeface="Arial"/>
              <a:buNone/>
            </a:pPr>
            <a:r>
              <a:t/>
            </a:r>
            <a:endParaRPr sz="2000">
              <a:solidFill>
                <a:srgbClr val="F04D93"/>
              </a:solidFill>
            </a:endParaRPr>
          </a:p>
          <a:p>
            <a:pPr indent="0" lvl="0" marL="0" rtl="0" algn="l">
              <a:lnSpc>
                <a:spcPct val="100000"/>
              </a:lnSpc>
              <a:spcBef>
                <a:spcPts val="0"/>
              </a:spcBef>
              <a:spcAft>
                <a:spcPts val="0"/>
              </a:spcAft>
              <a:buClr>
                <a:schemeClr val="dk1"/>
              </a:buClr>
              <a:buSzPts val="1100"/>
              <a:buFont typeface="Arial"/>
              <a:buNone/>
            </a:pPr>
            <a:r>
              <a:t/>
            </a:r>
            <a:endParaRPr sz="2000">
              <a:solidFill>
                <a:srgbClr val="F04D93"/>
              </a:solidFill>
            </a:endParaRPr>
          </a:p>
          <a:p>
            <a:pPr indent="0" lvl="0" marL="0" rtl="0" algn="l">
              <a:lnSpc>
                <a:spcPct val="100000"/>
              </a:lnSpc>
              <a:spcBef>
                <a:spcPts val="0"/>
              </a:spcBef>
              <a:spcAft>
                <a:spcPts val="0"/>
              </a:spcAft>
              <a:buClr>
                <a:schemeClr val="dk1"/>
              </a:buClr>
              <a:buSzPts val="1100"/>
              <a:buFont typeface="Arial"/>
              <a:buNone/>
            </a:pPr>
            <a:r>
              <a:t/>
            </a:r>
            <a:endParaRPr sz="2200">
              <a:solidFill>
                <a:srgbClr val="F04D93"/>
              </a:solidFill>
            </a:endParaRPr>
          </a:p>
          <a:p>
            <a:pPr indent="0" lvl="0" marL="0" rtl="0" algn="l">
              <a:lnSpc>
                <a:spcPct val="100000"/>
              </a:lnSpc>
              <a:spcBef>
                <a:spcPts val="0"/>
              </a:spcBef>
              <a:spcAft>
                <a:spcPts val="0"/>
              </a:spcAft>
              <a:buClr>
                <a:srgbClr val="00B2AD"/>
              </a:buClr>
              <a:buSzPts val="3000"/>
              <a:buFont typeface="Hind Siliguri Medium"/>
              <a:buNone/>
            </a:pPr>
            <a:r>
              <a:t/>
            </a:r>
            <a:endParaRPr sz="2200">
              <a:solidFill>
                <a:srgbClr val="F04D93"/>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49"/>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85" name="Google Shape;385;p49"/>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386" name="Google Shape;386;p49"/>
          <p:cNvSpPr txBox="1"/>
          <p:nvPr/>
        </p:nvSpPr>
        <p:spPr>
          <a:xfrm>
            <a:off x="463500" y="1711450"/>
            <a:ext cx="74868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Dependiendo del tipo de fichero, existen distintas funciones para importar un DataFrame desde un fichero.</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read_csv(fichero.csv, sep=separador, header=n, index_col=m, na_values=no-validos, decimal=separador-decimal).</a:t>
            </a:r>
            <a:r>
              <a:rPr lang="es" sz="1200">
                <a:solidFill>
                  <a:srgbClr val="314899"/>
                </a:solidFill>
                <a:latin typeface="Hind Siliguri Light"/>
                <a:ea typeface="Hind Siliguri Light"/>
                <a:cs typeface="Hind Siliguri Light"/>
                <a:sym typeface="Hind Siliguri Light"/>
              </a:rPr>
              <a:t> Devuelve un objeto del tipo DataFrame con los datos del fichero CSV fichero.csv usando como separador de los datos la cadena separador. Como nombres de columnas se utiliza los valores de la fila n y como nombres de filas los valores de la columna m. </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Si no se indica m se utilizan como nombres de filas los enteros empezando en 0.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Los valores incluidos en la lista no-validos se convierten en </a:t>
            </a:r>
            <a:r>
              <a:rPr i="1" lang="es" sz="1200">
                <a:solidFill>
                  <a:srgbClr val="314899"/>
                </a:solidFill>
                <a:latin typeface="Hind Siliguri Light"/>
                <a:ea typeface="Hind Siliguri Light"/>
                <a:cs typeface="Hind Siliguri Light"/>
                <a:sym typeface="Hind Siliguri Light"/>
              </a:rPr>
              <a:t>NaN</a:t>
            </a:r>
            <a:r>
              <a:rPr lang="es" sz="1200">
                <a:solidFill>
                  <a:srgbClr val="314899"/>
                </a:solidFill>
                <a:latin typeface="Hind Siliguri Light"/>
                <a:ea typeface="Hind Siliguri Light"/>
                <a:cs typeface="Hind Siliguri Light"/>
                <a:sym typeface="Hind Siliguri Light"/>
              </a:rPr>
              <a:t>.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Para los datos numéricos se utiliza como separador de decimales el carácter indicado en separador-decimal.</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read_excel(fichero.xlsx, sheet_name=hoja, header=n, index_col=m, na_values=no-validos, decimal=separador-decimal). </a:t>
            </a:r>
            <a:r>
              <a:rPr lang="es" sz="1200">
                <a:solidFill>
                  <a:srgbClr val="314899"/>
                </a:solidFill>
                <a:latin typeface="Hind Siliguri Light"/>
                <a:ea typeface="Hind Siliguri Light"/>
                <a:cs typeface="Hind Siliguri Light"/>
                <a:sym typeface="Hind Siliguri Light"/>
              </a:rPr>
              <a:t>Devuelve un objeto del tipo DataFrame con los datos de la hoja de cálculo hoja del fichero Excel fichero.xlsx. Como nombres de columnas se utiliza los valores de la fila n y como nombres de filas los valores de la columna m. </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Si no se indica m se utilizan como nombres de filas los enteros empezando en 0.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Los valores incluidos en la lista no-validos se convierten en NaN.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Para los datos numéricos se utiliza como separador de decimales el carácter indicado en separador-decimal.</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387" name="Google Shape;387;p49"/>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88" name="Google Shape;388;p49"/>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89" name="Google Shape;389;p49"/>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90" name="Google Shape;390;p49"/>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91" name="Google Shape;391;p49"/>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chemeClr val="dk1"/>
              </a:buClr>
              <a:buSzPts val="1100"/>
              <a:buFont typeface="Arial"/>
              <a:buNone/>
            </a:pPr>
            <a:r>
              <a:rPr lang="es" sz="2000">
                <a:solidFill>
                  <a:srgbClr val="F04D93"/>
                </a:solidFill>
              </a:rPr>
              <a:t>Creación de un </a:t>
            </a:r>
            <a:r>
              <a:rPr i="1" lang="es" sz="2000">
                <a:solidFill>
                  <a:srgbClr val="F04D93"/>
                </a:solidFill>
              </a:rPr>
              <a:t>DataFrame</a:t>
            </a:r>
            <a:r>
              <a:rPr lang="es" sz="2000">
                <a:solidFill>
                  <a:srgbClr val="F04D93"/>
                </a:solidFill>
              </a:rPr>
              <a:t> a partir de un </a:t>
            </a:r>
            <a:r>
              <a:rPr i="1" lang="es" sz="2000">
                <a:solidFill>
                  <a:srgbClr val="F04D93"/>
                </a:solidFill>
              </a:rPr>
              <a:t>array</a:t>
            </a:r>
            <a:endParaRPr sz="2200">
              <a:solidFill>
                <a:srgbClr val="F04D9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50"/>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97" name="Google Shape;397;p50"/>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398" name="Google Shape;398;p50"/>
          <p:cNvSpPr txBox="1"/>
          <p:nvPr/>
        </p:nvSpPr>
        <p:spPr>
          <a:xfrm>
            <a:off x="463500" y="1530175"/>
            <a:ext cx="7486800" cy="2551800"/>
          </a:xfrm>
          <a:prstGeom prst="rect">
            <a:avLst/>
          </a:prstGeom>
          <a:noFill/>
          <a:ln>
            <a:noFill/>
          </a:ln>
        </p:spPr>
        <p:txBody>
          <a:bodyPr anchorCtr="0" anchor="ctr" bIns="17150" lIns="34275" spcFirstLastPara="1" rIns="34275" wrap="square" tIns="17150">
            <a:noAutofit/>
          </a:bodyPr>
          <a:lstStyle/>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to_csv(fichero.csv, sep=separador, columns=booleano, index=booleano).</a:t>
            </a:r>
            <a:r>
              <a:rPr lang="es" sz="1200">
                <a:solidFill>
                  <a:srgbClr val="314899"/>
                </a:solidFill>
                <a:latin typeface="Hind Siliguri Light"/>
                <a:ea typeface="Hind Siliguri Light"/>
                <a:cs typeface="Hind Siliguri Light"/>
                <a:sym typeface="Hind Siliguri Light"/>
              </a:rPr>
              <a:t> Exporta el </a:t>
            </a:r>
            <a:r>
              <a:rPr i="1" lang="es" sz="1200">
                <a:solidFill>
                  <a:srgbClr val="314899"/>
                </a:solidFill>
                <a:latin typeface="Hind Siliguri Light"/>
                <a:ea typeface="Hind Siliguri Light"/>
                <a:cs typeface="Hind Siliguri Light"/>
                <a:sym typeface="Hind Siliguri Light"/>
              </a:rPr>
              <a:t>DataFrame</a:t>
            </a:r>
            <a:r>
              <a:rPr lang="es" sz="1200">
                <a:solidFill>
                  <a:srgbClr val="314899"/>
                </a:solidFill>
                <a:latin typeface="Hind Siliguri Light"/>
                <a:ea typeface="Hind Siliguri Light"/>
                <a:cs typeface="Hind Siliguri Light"/>
                <a:sym typeface="Hind Siliguri Light"/>
              </a:rPr>
              <a:t> al fichero fichero.csv en formato CSV usando como separador de los datos la cadena separador. </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Si se pasa True al parámetro columns se exporta también la fila con los nombres de columnas y si se pasa </a:t>
            </a:r>
            <a:r>
              <a:rPr i="1" lang="es" sz="1200">
                <a:solidFill>
                  <a:srgbClr val="314899"/>
                </a:solidFill>
                <a:latin typeface="Hind Siliguri Light"/>
                <a:ea typeface="Hind Siliguri Light"/>
                <a:cs typeface="Hind Siliguri Light"/>
                <a:sym typeface="Hind Siliguri Light"/>
              </a:rPr>
              <a:t>True</a:t>
            </a:r>
            <a:r>
              <a:rPr lang="es" sz="1200">
                <a:solidFill>
                  <a:srgbClr val="314899"/>
                </a:solidFill>
                <a:latin typeface="Hind Siliguri Light"/>
                <a:ea typeface="Hind Siliguri Light"/>
                <a:cs typeface="Hind Siliguri Light"/>
                <a:sym typeface="Hind Siliguri Light"/>
              </a:rPr>
              <a:t> al parámetro </a:t>
            </a:r>
            <a:r>
              <a:rPr i="1" lang="es" sz="1200">
                <a:solidFill>
                  <a:srgbClr val="314899"/>
                </a:solidFill>
                <a:latin typeface="Hind Siliguri Light"/>
                <a:ea typeface="Hind Siliguri Light"/>
                <a:cs typeface="Hind Siliguri Light"/>
                <a:sym typeface="Hind Siliguri Light"/>
              </a:rPr>
              <a:t>index</a:t>
            </a:r>
            <a:r>
              <a:rPr lang="es" sz="1200">
                <a:solidFill>
                  <a:srgbClr val="314899"/>
                </a:solidFill>
                <a:latin typeface="Hind Siliguri Light"/>
                <a:ea typeface="Hind Siliguri Light"/>
                <a:cs typeface="Hind Siliguri Light"/>
                <a:sym typeface="Hind Siliguri Light"/>
              </a:rPr>
              <a:t> se exporta también la columna con los nombres de las filas.</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to_excel(fichero.xlsx, sheet_name = hoja, columns=booleano, index=booleano).</a:t>
            </a:r>
            <a:r>
              <a:rPr lang="es" sz="1200">
                <a:solidFill>
                  <a:srgbClr val="314899"/>
                </a:solidFill>
                <a:latin typeface="Hind Siliguri Light"/>
                <a:ea typeface="Hind Siliguri Light"/>
                <a:cs typeface="Hind Siliguri Light"/>
                <a:sym typeface="Hind Siliguri Light"/>
              </a:rPr>
              <a:t> Exporta el </a:t>
            </a:r>
            <a:r>
              <a:rPr i="1" lang="es" sz="1200">
                <a:solidFill>
                  <a:srgbClr val="314899"/>
                </a:solidFill>
                <a:latin typeface="Hind Siliguri Light"/>
                <a:ea typeface="Hind Siliguri Light"/>
                <a:cs typeface="Hind Siliguri Light"/>
                <a:sym typeface="Hind Siliguri Light"/>
              </a:rPr>
              <a:t>DataFrame </a:t>
            </a:r>
            <a:r>
              <a:rPr lang="es" sz="1200">
                <a:solidFill>
                  <a:srgbClr val="314899"/>
                </a:solidFill>
                <a:latin typeface="Hind Siliguri Light"/>
                <a:ea typeface="Hind Siliguri Light"/>
                <a:cs typeface="Hind Siliguri Light"/>
                <a:sym typeface="Hind Siliguri Light"/>
              </a:rPr>
              <a:t>a la hoja de cálculo hoja del fichero fichero.xlsx en formato Excel. </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Si se pasa </a:t>
            </a:r>
            <a:r>
              <a:rPr i="1" lang="es" sz="1200">
                <a:solidFill>
                  <a:srgbClr val="314899"/>
                </a:solidFill>
                <a:latin typeface="Hind Siliguri Light"/>
                <a:ea typeface="Hind Siliguri Light"/>
                <a:cs typeface="Hind Siliguri Light"/>
                <a:sym typeface="Hind Siliguri Light"/>
              </a:rPr>
              <a:t>True </a:t>
            </a:r>
            <a:r>
              <a:rPr lang="es" sz="1200">
                <a:solidFill>
                  <a:srgbClr val="314899"/>
                </a:solidFill>
                <a:latin typeface="Hind Siliguri Light"/>
                <a:ea typeface="Hind Siliguri Light"/>
                <a:cs typeface="Hind Siliguri Light"/>
                <a:sym typeface="Hind Siliguri Light"/>
              </a:rPr>
              <a:t>al parámetro columns se exporta también la fila con los nombres de columnas y si se pasa </a:t>
            </a:r>
            <a:r>
              <a:rPr i="1" lang="es" sz="1200">
                <a:solidFill>
                  <a:srgbClr val="314899"/>
                </a:solidFill>
                <a:latin typeface="Hind Siliguri Light"/>
                <a:ea typeface="Hind Siliguri Light"/>
                <a:cs typeface="Hind Siliguri Light"/>
                <a:sym typeface="Hind Siliguri Light"/>
              </a:rPr>
              <a:t>True </a:t>
            </a:r>
            <a:r>
              <a:rPr lang="es" sz="1200">
                <a:solidFill>
                  <a:srgbClr val="314899"/>
                </a:solidFill>
                <a:latin typeface="Hind Siliguri Light"/>
                <a:ea typeface="Hind Siliguri Light"/>
                <a:cs typeface="Hind Siliguri Light"/>
                <a:sym typeface="Hind Siliguri Light"/>
              </a:rPr>
              <a:t>al parámetro </a:t>
            </a:r>
            <a:r>
              <a:rPr i="1" lang="es" sz="1200">
                <a:solidFill>
                  <a:srgbClr val="314899"/>
                </a:solidFill>
                <a:latin typeface="Hind Siliguri Light"/>
                <a:ea typeface="Hind Siliguri Light"/>
                <a:cs typeface="Hind Siliguri Light"/>
                <a:sym typeface="Hind Siliguri Light"/>
              </a:rPr>
              <a:t>index</a:t>
            </a:r>
            <a:r>
              <a:rPr lang="es" sz="1200">
                <a:solidFill>
                  <a:srgbClr val="314899"/>
                </a:solidFill>
                <a:latin typeface="Hind Siliguri Light"/>
                <a:ea typeface="Hind Siliguri Light"/>
                <a:cs typeface="Hind Siliguri Light"/>
                <a:sym typeface="Hind Siliguri Light"/>
              </a:rPr>
              <a:t> se exporta también la columna con los nombres de las filas.</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399" name="Google Shape;399;p50"/>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00" name="Google Shape;400;p50"/>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01" name="Google Shape;401;p50"/>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02" name="Google Shape;402;p50"/>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03" name="Google Shape;403;p50"/>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chemeClr val="dk1"/>
              </a:buClr>
              <a:buSzPts val="1100"/>
              <a:buFont typeface="Arial"/>
              <a:buNone/>
            </a:pPr>
            <a:r>
              <a:rPr lang="es" sz="2000">
                <a:solidFill>
                  <a:srgbClr val="F04D93"/>
                </a:solidFill>
              </a:rPr>
              <a:t>Exportación de ficheros</a:t>
            </a:r>
            <a:endParaRPr sz="2200">
              <a:solidFill>
                <a:srgbClr val="F04D93"/>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51"/>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09" name="Google Shape;409;p51"/>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10" name="Google Shape;410;p51"/>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11" name="Google Shape;411;p51"/>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12" name="Google Shape;412;p51"/>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13" name="Google Shape;413;p51"/>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14" name="Google Shape;414;p51"/>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chemeClr val="dk1"/>
              </a:buClr>
              <a:buSzPts val="1100"/>
              <a:buFont typeface="Arial"/>
              <a:buNone/>
            </a:pPr>
            <a:r>
              <a:rPr lang="es" sz="2000">
                <a:solidFill>
                  <a:srgbClr val="F04D93"/>
                </a:solidFill>
              </a:rPr>
              <a:t>Características de un </a:t>
            </a:r>
            <a:r>
              <a:rPr i="1" lang="es" sz="2000">
                <a:solidFill>
                  <a:srgbClr val="F04D93"/>
                </a:solidFill>
              </a:rPr>
              <a:t>DataFrame</a:t>
            </a:r>
            <a:endParaRPr i="1" sz="2200">
              <a:solidFill>
                <a:srgbClr val="F04D93"/>
              </a:solidFill>
            </a:endParaRPr>
          </a:p>
        </p:txBody>
      </p:sp>
      <p:graphicFrame>
        <p:nvGraphicFramePr>
          <p:cNvPr id="415" name="Google Shape;415;p51"/>
          <p:cNvGraphicFramePr/>
          <p:nvPr/>
        </p:nvGraphicFramePr>
        <p:xfrm>
          <a:off x="613516" y="1160775"/>
          <a:ext cx="3000000" cy="3000000"/>
        </p:xfrm>
        <a:graphic>
          <a:graphicData uri="http://schemas.openxmlformats.org/drawingml/2006/table">
            <a:tbl>
              <a:tblPr bandRow="1" firstRow="1">
                <a:noFill/>
                <a:tableStyleId>{3506B04D-FCDC-442C-BE2D-6B0C4185FDDF}</a:tableStyleId>
              </a:tblPr>
              <a:tblGrid>
                <a:gridCol w="945175"/>
                <a:gridCol w="6776800"/>
              </a:tblGrid>
              <a:tr h="496275">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1200" u="none" cap="none" strike="noStrike">
                          <a:latin typeface="Hind Siliguri"/>
                          <a:ea typeface="Hind Siliguri"/>
                          <a:cs typeface="Hind Siliguri"/>
                          <a:sym typeface="Hind Siliguri"/>
                        </a:rPr>
                        <a:t>Atrib. / Mét.</a:t>
                      </a:r>
                      <a:endParaRPr b="0" sz="12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1200" u="none" cap="none" strike="noStrike">
                          <a:latin typeface="Hind Siliguri"/>
                          <a:ea typeface="Hind Siliguri"/>
                          <a:cs typeface="Hind Siliguri"/>
                          <a:sym typeface="Hind Siliguri"/>
                        </a:rPr>
                        <a:t>Descripción</a:t>
                      </a:r>
                      <a:endParaRPr b="0" sz="1200">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info()</a:t>
                      </a:r>
                      <a:endParaRPr sz="12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Devuelve información número de filas, número de columnas, índices, tipo de las columnas y memoria usado</a:t>
                      </a:r>
                      <a:endParaRPr sz="1200">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shape</a:t>
                      </a:r>
                      <a:endParaRPr sz="1200" u="none" cap="none" strike="noStrike">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Devuelve una tupla con el número de filas y columnas</a:t>
                      </a:r>
                      <a:endParaRPr sz="1200">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size</a:t>
                      </a:r>
                      <a:endParaRPr sz="1200" u="none" cap="none" strike="noStrike">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Devuelve número de elementos</a:t>
                      </a:r>
                      <a:endParaRPr sz="1200">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.columns</a:t>
                      </a:r>
                      <a:endParaRPr sz="1200" u="none" cap="none" strike="noStrike">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Devuelve lista con el nombre de las columnas</a:t>
                      </a:r>
                      <a:endParaRPr sz="1200">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index</a:t>
                      </a:r>
                      <a:endParaRPr sz="1200" u="none" cap="none" strike="noStrike">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Devuelve lista con el nombre de las filas</a:t>
                      </a:r>
                      <a:endParaRPr sz="1200">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dtypes</a:t>
                      </a:r>
                      <a:endParaRPr sz="1200" u="none" cap="none" strike="noStrike">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Devuelve un </a:t>
                      </a:r>
                      <a:r>
                        <a:rPr i="1" lang="es" sz="1200" u="none" cap="none" strike="noStrike">
                          <a:latin typeface="Hind Siliguri"/>
                          <a:ea typeface="Hind Siliguri"/>
                          <a:cs typeface="Hind Siliguri"/>
                          <a:sym typeface="Hind Siliguri"/>
                        </a:rPr>
                        <a:t>Series</a:t>
                      </a:r>
                      <a:r>
                        <a:rPr i="0" lang="es" sz="1200" u="none" cap="none" strike="noStrike">
                          <a:latin typeface="Hind Siliguri"/>
                          <a:ea typeface="Hind Siliguri"/>
                          <a:cs typeface="Hind Siliguri"/>
                          <a:sym typeface="Hind Siliguri"/>
                        </a:rPr>
                        <a:t> con los tipos de datos de la columna</a:t>
                      </a:r>
                      <a:endParaRPr sz="1200" u="none" cap="none" strike="noStrike">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head()</a:t>
                      </a:r>
                      <a:endParaRPr sz="12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Devuelve las </a:t>
                      </a:r>
                      <a:r>
                        <a:rPr i="1" lang="es" sz="1200" u="none" cap="none" strike="noStrike">
                          <a:latin typeface="Hind Siliguri"/>
                          <a:ea typeface="Hind Siliguri"/>
                          <a:cs typeface="Hind Siliguri"/>
                          <a:sym typeface="Hind Siliguri"/>
                        </a:rPr>
                        <a:t>n</a:t>
                      </a:r>
                      <a:r>
                        <a:rPr lang="es" sz="1200" u="none" cap="none" strike="noStrike">
                          <a:latin typeface="Hind Siliguri"/>
                          <a:ea typeface="Hind Siliguri"/>
                          <a:cs typeface="Hind Siliguri"/>
                          <a:sym typeface="Hind Siliguri"/>
                        </a:rPr>
                        <a:t> primeras filas</a:t>
                      </a:r>
                      <a:endParaRPr sz="1200">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tail()</a:t>
                      </a:r>
                      <a:endParaRPr sz="12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200" u="none" cap="none" strike="noStrike">
                          <a:latin typeface="Hind Siliguri"/>
                          <a:ea typeface="Hind Siliguri"/>
                          <a:cs typeface="Hind Siliguri"/>
                          <a:sym typeface="Hind Siliguri"/>
                        </a:rPr>
                        <a:t>Devuelve las </a:t>
                      </a:r>
                      <a:r>
                        <a:rPr i="1" lang="es" sz="1200" u="none" cap="none" strike="noStrike">
                          <a:latin typeface="Hind Siliguri"/>
                          <a:ea typeface="Hind Siliguri"/>
                          <a:cs typeface="Hind Siliguri"/>
                          <a:sym typeface="Hind Siliguri"/>
                        </a:rPr>
                        <a:t>n</a:t>
                      </a:r>
                      <a:r>
                        <a:rPr i="0" lang="es" sz="1200" u="none" cap="none" strike="noStrike">
                          <a:latin typeface="Hind Siliguri"/>
                          <a:ea typeface="Hind Siliguri"/>
                          <a:cs typeface="Hind Siliguri"/>
                          <a:sym typeface="Hind Siliguri"/>
                        </a:rPr>
                        <a:t> últimas filas</a:t>
                      </a:r>
                      <a:endParaRPr sz="1200" u="none" cap="none" strike="noStrike">
                        <a:latin typeface="Hind Siliguri"/>
                        <a:ea typeface="Hind Siliguri"/>
                        <a:cs typeface="Hind Siliguri"/>
                        <a:sym typeface="Hind Siliguri"/>
                      </a:endParaRPr>
                    </a:p>
                  </a:txBody>
                  <a:tcPr marT="45725" marB="45725" marR="91450" marL="91450"/>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52"/>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21" name="Google Shape;421;p52"/>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22" name="Google Shape;422;p52"/>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23" name="Google Shape;423;p52"/>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24" name="Google Shape;424;p52"/>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25" name="Google Shape;425;p52"/>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26" name="Google Shape;426;p52"/>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chemeClr val="dk1"/>
              </a:buClr>
              <a:buSzPts val="1100"/>
              <a:buFont typeface="Arial"/>
              <a:buNone/>
            </a:pPr>
            <a:r>
              <a:rPr lang="es" sz="2000">
                <a:solidFill>
                  <a:srgbClr val="F04D93"/>
                </a:solidFill>
              </a:rPr>
              <a:t>Renombrar nombres de las filas y columnas de un </a:t>
            </a:r>
            <a:r>
              <a:rPr i="1" lang="es" sz="2000">
                <a:solidFill>
                  <a:srgbClr val="F04D93"/>
                </a:solidFill>
              </a:rPr>
              <a:t>DataFrame</a:t>
            </a:r>
            <a:endParaRPr i="1" sz="2200">
              <a:solidFill>
                <a:srgbClr val="F04D93"/>
              </a:solidFill>
            </a:endParaRPr>
          </a:p>
        </p:txBody>
      </p:sp>
      <p:sp>
        <p:nvSpPr>
          <p:cNvPr id="427" name="Google Shape;427;p52"/>
          <p:cNvSpPr txBox="1"/>
          <p:nvPr/>
        </p:nvSpPr>
        <p:spPr>
          <a:xfrm>
            <a:off x="463500" y="1166850"/>
            <a:ext cx="79356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Para cambiar el nombre de las filas y las columnas de un DataFrame se utiliza el siguiente método:</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rename(columns=columnas, index=filas).</a:t>
            </a:r>
            <a:r>
              <a:rPr lang="es" sz="1200">
                <a:solidFill>
                  <a:srgbClr val="314899"/>
                </a:solidFill>
                <a:latin typeface="Hind Siliguri Light"/>
                <a:ea typeface="Hind Siliguri Light"/>
                <a:cs typeface="Hind Siliguri Light"/>
                <a:sym typeface="Hind Siliguri Light"/>
              </a:rPr>
              <a:t> Devuelve el DataFrame que resulta de renombrar las columnas indicadas en las claves del diccionario columnas con sus valores y las filas indicadas en las claves del diccionario filas con sus valores en el DataFrame.</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53"/>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33" name="Google Shape;433;p53"/>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34" name="Google Shape;434;p53"/>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35" name="Google Shape;435;p53"/>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36" name="Google Shape;436;p53"/>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37" name="Google Shape;437;p53"/>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38" name="Google Shape;438;p53"/>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chemeClr val="dk1"/>
              </a:buClr>
              <a:buSzPts val="1100"/>
              <a:buFont typeface="Arial"/>
              <a:buNone/>
            </a:pPr>
            <a:r>
              <a:rPr lang="es" sz="2000">
                <a:solidFill>
                  <a:srgbClr val="F04D93"/>
                </a:solidFill>
              </a:rPr>
              <a:t>Reindexar un </a:t>
            </a:r>
            <a:r>
              <a:rPr i="1" lang="es" sz="2000">
                <a:solidFill>
                  <a:srgbClr val="F04D93"/>
                </a:solidFill>
              </a:rPr>
              <a:t>DataFrame</a:t>
            </a:r>
            <a:endParaRPr i="1" sz="2200">
              <a:solidFill>
                <a:srgbClr val="F04D93"/>
              </a:solidFill>
            </a:endParaRPr>
          </a:p>
        </p:txBody>
      </p:sp>
      <p:sp>
        <p:nvSpPr>
          <p:cNvPr id="439" name="Google Shape;439;p53"/>
          <p:cNvSpPr txBox="1"/>
          <p:nvPr/>
        </p:nvSpPr>
        <p:spPr>
          <a:xfrm>
            <a:off x="463500" y="1530175"/>
            <a:ext cx="79356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Para reordenar los índices de las filas y las columnas de un DataFrame, así como añadir o eliminar índices, se utiliza el siguiente método:</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reindex(index=filas, columns=columnas, fill_value=relleno).</a:t>
            </a:r>
            <a:r>
              <a:rPr lang="es" sz="1200">
                <a:solidFill>
                  <a:srgbClr val="314899"/>
                </a:solidFill>
                <a:latin typeface="Hind Siliguri Light"/>
                <a:ea typeface="Hind Siliguri Light"/>
                <a:cs typeface="Hind Siliguri Light"/>
                <a:sym typeface="Hind Siliguri Light"/>
              </a:rPr>
              <a:t> Devuelve el DataFrame que resulta de tomar las filas de los nombres en la lista filas y las columnas con nombres en la lista columnas. </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Si alguno de los nombres indicados en filas o columnas no existía en el DataFrame, se crean filan o columnas nuevas rellenas con el valor relleno.</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54"/>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45" name="Google Shape;445;p54"/>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46" name="Google Shape;446;p54"/>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47" name="Google Shape;447;p54"/>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48" name="Google Shape;448;p54"/>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49" name="Google Shape;449;p54"/>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50" name="Google Shape;450;p54"/>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chemeClr val="dk1"/>
              </a:buClr>
              <a:buSzPts val="1100"/>
              <a:buFont typeface="Arial"/>
              <a:buNone/>
            </a:pPr>
            <a:r>
              <a:rPr lang="es" sz="2000">
                <a:solidFill>
                  <a:srgbClr val="F04D93"/>
                </a:solidFill>
              </a:rPr>
              <a:t>Acceso a </a:t>
            </a:r>
            <a:r>
              <a:rPr i="1" lang="es" sz="2000">
                <a:solidFill>
                  <a:srgbClr val="F04D93"/>
                </a:solidFill>
              </a:rPr>
              <a:t>DataFrame</a:t>
            </a:r>
            <a:r>
              <a:rPr lang="es" sz="2000">
                <a:solidFill>
                  <a:srgbClr val="F04D93"/>
                </a:solidFill>
              </a:rPr>
              <a:t> mediante posiciones</a:t>
            </a:r>
            <a:endParaRPr i="1" sz="2200">
              <a:solidFill>
                <a:srgbClr val="F04D93"/>
              </a:solidFill>
            </a:endParaRPr>
          </a:p>
        </p:txBody>
      </p:sp>
      <p:sp>
        <p:nvSpPr>
          <p:cNvPr id="451" name="Google Shape;451;p54"/>
          <p:cNvSpPr txBox="1"/>
          <p:nvPr/>
        </p:nvSpPr>
        <p:spPr>
          <a:xfrm>
            <a:off x="463500" y="1530175"/>
            <a:ext cx="7935600" cy="2551800"/>
          </a:xfrm>
          <a:prstGeom prst="rect">
            <a:avLst/>
          </a:prstGeom>
          <a:noFill/>
          <a:ln>
            <a:noFill/>
          </a:ln>
        </p:spPr>
        <p:txBody>
          <a:bodyPr anchorCtr="0" anchor="ctr" bIns="17150" lIns="34275" spcFirstLastPara="1" rIns="34275" wrap="square" tIns="17150">
            <a:noAutofit/>
          </a:bodyPr>
          <a:lstStyle/>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df.iloc[i, j].</a:t>
            </a:r>
            <a:r>
              <a:rPr lang="es" sz="1200">
                <a:solidFill>
                  <a:srgbClr val="314899"/>
                </a:solidFill>
                <a:latin typeface="Hind Siliguri Light"/>
                <a:ea typeface="Hind Siliguri Light"/>
                <a:cs typeface="Hind Siliguri Light"/>
                <a:sym typeface="Hind Siliguri Light"/>
              </a:rPr>
              <a:t> Devuelve el elemento que se encuentra en la fila i y la columna j del DataFrame. Pueden indicarse secuencias de índices para obtener partes del DataFrame.</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df.iloc[filas, columnas].</a:t>
            </a:r>
            <a:r>
              <a:rPr lang="es" sz="1200">
                <a:solidFill>
                  <a:srgbClr val="314899"/>
                </a:solidFill>
                <a:latin typeface="Hind Siliguri Light"/>
                <a:ea typeface="Hind Siliguri Light"/>
                <a:cs typeface="Hind Siliguri Light"/>
                <a:sym typeface="Hind Siliguri Light"/>
              </a:rPr>
              <a:t> Devuelve un DataFrame con los elementos de las filas de la lista filas y de las columnas de la lista columnas.</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df.iloc[i].</a:t>
            </a:r>
            <a:r>
              <a:rPr lang="es" sz="1200">
                <a:solidFill>
                  <a:srgbClr val="314899"/>
                </a:solidFill>
                <a:latin typeface="Hind Siliguri Light"/>
                <a:ea typeface="Hind Siliguri Light"/>
                <a:cs typeface="Hind Siliguri Light"/>
                <a:sym typeface="Hind Siliguri Light"/>
              </a:rPr>
              <a:t> Devuelve una serie con los elementos de la fila i del DataFrame.</a:t>
            </a:r>
            <a:endParaRPr b="1" sz="1200">
              <a:solidFill>
                <a:srgbClr val="314899"/>
              </a:solidFill>
              <a:latin typeface="Hind Siliguri"/>
              <a:ea typeface="Hind Siliguri"/>
              <a:cs typeface="Hind Siliguri"/>
              <a:sym typeface="Hind Siligu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55"/>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57" name="Google Shape;457;p55"/>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58" name="Google Shape;458;p55"/>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59" name="Google Shape;459;p55"/>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60" name="Google Shape;460;p55"/>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61" name="Google Shape;461;p55"/>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62" name="Google Shape;462;p55"/>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chemeClr val="dk1"/>
              </a:buClr>
              <a:buSzPts val="1100"/>
              <a:buFont typeface="Arial"/>
              <a:buNone/>
            </a:pPr>
            <a:r>
              <a:rPr lang="es" sz="2000">
                <a:solidFill>
                  <a:srgbClr val="F04D93"/>
                </a:solidFill>
              </a:rPr>
              <a:t>Acceso a </a:t>
            </a:r>
            <a:r>
              <a:rPr i="1" lang="es" sz="2000">
                <a:solidFill>
                  <a:srgbClr val="F04D93"/>
                </a:solidFill>
              </a:rPr>
              <a:t>DataFrame</a:t>
            </a:r>
            <a:r>
              <a:rPr lang="es" sz="2000">
                <a:solidFill>
                  <a:srgbClr val="F04D93"/>
                </a:solidFill>
              </a:rPr>
              <a:t> mediante nombres</a:t>
            </a:r>
            <a:endParaRPr i="1" sz="2200">
              <a:solidFill>
                <a:srgbClr val="F04D93"/>
              </a:solidFill>
            </a:endParaRPr>
          </a:p>
        </p:txBody>
      </p:sp>
      <p:sp>
        <p:nvSpPr>
          <p:cNvPr id="463" name="Google Shape;463;p55"/>
          <p:cNvSpPr txBox="1"/>
          <p:nvPr/>
        </p:nvSpPr>
        <p:spPr>
          <a:xfrm>
            <a:off x="463500" y="1530175"/>
            <a:ext cx="7935600" cy="2551800"/>
          </a:xfrm>
          <a:prstGeom prst="rect">
            <a:avLst/>
          </a:prstGeom>
          <a:noFill/>
          <a:ln>
            <a:noFill/>
          </a:ln>
        </p:spPr>
        <p:txBody>
          <a:bodyPr anchorCtr="0" anchor="ctr" bIns="17150" lIns="34275" spcFirstLastPara="1" rIns="34275" wrap="square" tIns="17150">
            <a:noAutofit/>
          </a:bodyPr>
          <a:lstStyle/>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.loc[fila, columna].</a:t>
            </a:r>
            <a:r>
              <a:rPr lang="es" sz="1200">
                <a:solidFill>
                  <a:srgbClr val="314899"/>
                </a:solidFill>
                <a:latin typeface="Hind Siliguri Light"/>
                <a:ea typeface="Hind Siliguri Light"/>
                <a:cs typeface="Hind Siliguri Light"/>
                <a:sym typeface="Hind Siliguri Light"/>
              </a:rPr>
              <a:t> Devuelve el elemento que se encuentra en la fila con nombre fila y la columna de con nombre columna del DataFrame.</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.loc[filas, columnas].</a:t>
            </a:r>
            <a:r>
              <a:rPr lang="es" sz="1200">
                <a:solidFill>
                  <a:srgbClr val="314899"/>
                </a:solidFill>
                <a:latin typeface="Hind Siliguri Light"/>
                <a:ea typeface="Hind Siliguri Light"/>
                <a:cs typeface="Hind Siliguri Light"/>
                <a:sym typeface="Hind Siliguri Light"/>
              </a:rPr>
              <a:t> Devuelve un DataFrame con los elemento que se encuentra en las filas con los nombres de la lista filas y las columnas con los nombres de la lista columnas del DataFrame.</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df[columna] :</a:t>
            </a:r>
            <a:r>
              <a:rPr lang="es" sz="1200">
                <a:solidFill>
                  <a:srgbClr val="314899"/>
                </a:solidFill>
                <a:latin typeface="Hind Siliguri Light"/>
                <a:ea typeface="Hind Siliguri Light"/>
                <a:cs typeface="Hind Siliguri Light"/>
                <a:sym typeface="Hind Siliguri Light"/>
              </a:rPr>
              <a:t> Devuelve una serie con los elementos de la columna de nombre columna del DataFrame.</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df.columna :</a:t>
            </a:r>
            <a:r>
              <a:rPr lang="es" sz="1200">
                <a:solidFill>
                  <a:srgbClr val="314899"/>
                </a:solidFill>
                <a:latin typeface="Hind Siliguri Light"/>
                <a:ea typeface="Hind Siliguri Light"/>
                <a:cs typeface="Hind Siliguri Light"/>
                <a:sym typeface="Hind Siliguri Light"/>
              </a:rPr>
              <a:t> Devuelve una serie con los elementos de la columna de nombre columna del DataFrame. Es similar al método anterior pero solo funciona cuando el nombre de la columna no tiene espacios en blanco.</a:t>
            </a:r>
            <a:endParaRPr sz="1200">
              <a:solidFill>
                <a:srgbClr val="314899"/>
              </a:solidFill>
              <a:latin typeface="Hind Siliguri Light"/>
              <a:ea typeface="Hind Siliguri Light"/>
              <a:cs typeface="Hind Siliguri Light"/>
              <a:sym typeface="Hind Siliguri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9"/>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37" name="Google Shape;137;p29"/>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138" name="Google Shape;138;p29"/>
          <p:cNvSpPr txBox="1"/>
          <p:nvPr/>
        </p:nvSpPr>
        <p:spPr>
          <a:xfrm>
            <a:off x="463500" y="1463288"/>
            <a:ext cx="8159400" cy="17970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Pandas es una librería de código abierto de </a:t>
            </a:r>
            <a:r>
              <a:rPr i="1" lang="es" sz="1200">
                <a:solidFill>
                  <a:srgbClr val="314899"/>
                </a:solidFill>
                <a:latin typeface="Hind Siliguri Light"/>
                <a:ea typeface="Hind Siliguri Light"/>
                <a:cs typeface="Hind Siliguri Light"/>
                <a:sym typeface="Hind Siliguri Light"/>
              </a:rPr>
              <a:t>Python</a:t>
            </a:r>
            <a:r>
              <a:rPr lang="es" sz="1200">
                <a:solidFill>
                  <a:srgbClr val="314899"/>
                </a:solidFill>
                <a:latin typeface="Hind Siliguri Light"/>
                <a:ea typeface="Hind Siliguri Light"/>
                <a:cs typeface="Hind Siliguri Light"/>
                <a:sym typeface="Hind Siliguri Light"/>
              </a:rPr>
              <a:t> especializada en el manejo y análisis de estructuras de datos. Construida sobre </a:t>
            </a:r>
            <a:r>
              <a:rPr i="1" lang="es" sz="1200">
                <a:solidFill>
                  <a:srgbClr val="314899"/>
                </a:solidFill>
                <a:latin typeface="Hind Siliguri Light"/>
                <a:ea typeface="Hind Siliguri Light"/>
                <a:cs typeface="Hind Siliguri Light"/>
                <a:sym typeface="Hind Siliguri Light"/>
              </a:rPr>
              <a:t>NumPy</a:t>
            </a:r>
            <a:r>
              <a:rPr lang="es" sz="1200">
                <a:solidFill>
                  <a:srgbClr val="314899"/>
                </a:solidFill>
                <a:latin typeface="Hind Siliguri Light"/>
                <a:ea typeface="Hind Siliguri Light"/>
                <a:cs typeface="Hind Siliguri Light"/>
                <a:sym typeface="Hind Siliguri Light"/>
              </a:rPr>
              <a:t>, facilita numerosas tareas de gestión y análisis de datos, como la selección, el filtrado, la ordenación, el cálculo de estadísticas descriptivas, la limpieza, la transformación, etc., y se ha convertido en el paquete fundamental para la manipulación y el análisis de datos con </a:t>
            </a:r>
            <a:r>
              <a:rPr i="1" lang="es" sz="1200">
                <a:solidFill>
                  <a:srgbClr val="314899"/>
                </a:solidFill>
                <a:latin typeface="Hind Siliguri Light"/>
                <a:ea typeface="Hind Siliguri Light"/>
                <a:cs typeface="Hind Siliguri Light"/>
                <a:sym typeface="Hind Siliguri Light"/>
              </a:rPr>
              <a:t>Python</a:t>
            </a:r>
            <a:r>
              <a:rPr lang="es" sz="1200">
                <a:solidFill>
                  <a:srgbClr val="314899"/>
                </a:solidFill>
                <a:latin typeface="Hind Siliguri Light"/>
                <a:ea typeface="Hind Siliguri Light"/>
                <a:cs typeface="Hind Siliguri Light"/>
                <a:sym typeface="Hind Siliguri Light"/>
              </a:rPr>
              <a:t>. Las dos estructuras de datos básicas en Pandas son Series, una estructura tipo array con un índice asociado, y </a:t>
            </a:r>
            <a:r>
              <a:rPr i="1" lang="es" sz="1200">
                <a:solidFill>
                  <a:srgbClr val="314899"/>
                </a:solidFill>
                <a:latin typeface="Hind Siliguri Light"/>
                <a:ea typeface="Hind Siliguri Light"/>
                <a:cs typeface="Hind Siliguri Light"/>
                <a:sym typeface="Hind Siliguri Light"/>
              </a:rPr>
              <a:t>DataFrame</a:t>
            </a:r>
            <a:r>
              <a:rPr lang="es" sz="1200">
                <a:solidFill>
                  <a:srgbClr val="314899"/>
                </a:solidFill>
                <a:latin typeface="Hind Siliguri Light"/>
                <a:ea typeface="Hind Siliguri Light"/>
                <a:cs typeface="Hind Siliguri Light"/>
                <a:sym typeface="Hind Siliguri Light"/>
              </a:rPr>
              <a:t> , una estructura para almacenar datos en forma de tabla.</a:t>
            </a:r>
            <a:endParaRPr sz="1200">
              <a:solidFill>
                <a:srgbClr val="314899"/>
              </a:solidFill>
              <a:latin typeface="Hind Siliguri Light"/>
              <a:ea typeface="Hind Siliguri Light"/>
              <a:cs typeface="Hind Siliguri Light"/>
              <a:sym typeface="Hind Siliguri Light"/>
            </a:endParaRPr>
          </a:p>
        </p:txBody>
      </p:sp>
      <p:pic>
        <p:nvPicPr>
          <p:cNvPr id="139" name="Google Shape;139;p29"/>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40" name="Google Shape;140;p29"/>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41" name="Google Shape;141;p29"/>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42" name="Google Shape;142;p29"/>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43" name="Google Shape;143;p29"/>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Introducción</a:t>
            </a:r>
            <a:endParaRPr i="1" sz="2400">
              <a:latin typeface="Hind Siliguri Medium"/>
              <a:ea typeface="Hind Siliguri Medium"/>
              <a:cs typeface="Hind Siliguri Medium"/>
              <a:sym typeface="Hind Siliguri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56"/>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69" name="Google Shape;469;p56"/>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70" name="Google Shape;470;p56"/>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71" name="Google Shape;471;p56"/>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72" name="Google Shape;472;p56"/>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73" name="Google Shape;473;p56"/>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74" name="Google Shape;474;p56"/>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chemeClr val="dk1"/>
              </a:buClr>
              <a:buSzPts val="1100"/>
              <a:buFont typeface="Arial"/>
              <a:buNone/>
            </a:pPr>
            <a:r>
              <a:rPr lang="es" sz="2200">
                <a:solidFill>
                  <a:srgbClr val="F04D93"/>
                </a:solidFill>
              </a:rPr>
              <a:t>Añadir columnas a un </a:t>
            </a:r>
            <a:r>
              <a:rPr i="1" lang="es" sz="2200">
                <a:solidFill>
                  <a:srgbClr val="F04D93"/>
                </a:solidFill>
              </a:rPr>
              <a:t>DataFrame</a:t>
            </a:r>
            <a:endParaRPr i="1" sz="2400">
              <a:solidFill>
                <a:srgbClr val="F04D93"/>
              </a:solidFill>
            </a:endParaRPr>
          </a:p>
        </p:txBody>
      </p:sp>
      <p:sp>
        <p:nvSpPr>
          <p:cNvPr id="475" name="Google Shape;475;p56"/>
          <p:cNvSpPr txBox="1"/>
          <p:nvPr/>
        </p:nvSpPr>
        <p:spPr>
          <a:xfrm>
            <a:off x="463500" y="1530175"/>
            <a:ext cx="79356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El procedimiento para añadir una nueva columna a un </a:t>
            </a:r>
            <a:r>
              <a:rPr i="1" lang="es" sz="1200">
                <a:solidFill>
                  <a:srgbClr val="314899"/>
                </a:solidFill>
                <a:latin typeface="Hind Siliguri Light"/>
                <a:ea typeface="Hind Siliguri Light"/>
                <a:cs typeface="Hind Siliguri Light"/>
                <a:sym typeface="Hind Siliguri Light"/>
              </a:rPr>
              <a:t>DataFrame</a:t>
            </a:r>
            <a:r>
              <a:rPr lang="es" sz="1200">
                <a:solidFill>
                  <a:srgbClr val="314899"/>
                </a:solidFill>
                <a:latin typeface="Hind Siliguri Light"/>
                <a:ea typeface="Hind Siliguri Light"/>
                <a:cs typeface="Hind Siliguri Light"/>
                <a:sym typeface="Hind Siliguri Light"/>
              </a:rPr>
              <a:t> es similar al de añadir un nuevo par a un diccionario, pero pasando los valores de la columna en una lista o serie.</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df[nombre] = lista</a:t>
            </a:r>
            <a:r>
              <a:rPr lang="es" sz="1200">
                <a:solidFill>
                  <a:srgbClr val="314899"/>
                </a:solidFill>
                <a:latin typeface="Hind Siliguri Light"/>
                <a:ea typeface="Hind Siliguri Light"/>
                <a:cs typeface="Hind Siliguri Light"/>
                <a:sym typeface="Hind Siliguri Light"/>
              </a:rPr>
              <a:t>. Añade al DataFrame una nueva columna con el nombre </a:t>
            </a:r>
            <a:r>
              <a:rPr i="1" lang="es" sz="1200">
                <a:solidFill>
                  <a:srgbClr val="314899"/>
                </a:solidFill>
                <a:latin typeface="Hind Siliguri Light"/>
                <a:ea typeface="Hind Siliguri Light"/>
                <a:cs typeface="Hind Siliguri Light"/>
                <a:sym typeface="Hind Siliguri Light"/>
              </a:rPr>
              <a:t>nombre</a:t>
            </a:r>
            <a:r>
              <a:rPr lang="es" sz="1200">
                <a:solidFill>
                  <a:srgbClr val="314899"/>
                </a:solidFill>
                <a:latin typeface="Hind Siliguri Light"/>
                <a:ea typeface="Hind Siliguri Light"/>
                <a:cs typeface="Hind Siliguri Light"/>
                <a:sym typeface="Hind Siliguri Light"/>
              </a:rPr>
              <a:t> y los valores de la lista lista. La lista debe tener el mismo tamaño que el número de filas del DataFrame.</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df[nombre] = Series</a:t>
            </a:r>
            <a:r>
              <a:rPr lang="es" sz="1200">
                <a:solidFill>
                  <a:srgbClr val="314899"/>
                </a:solidFill>
                <a:latin typeface="Hind Siliguri Light"/>
                <a:ea typeface="Hind Siliguri Light"/>
                <a:cs typeface="Hind Siliguri Light"/>
                <a:sym typeface="Hind Siliguri Light"/>
              </a:rPr>
              <a:t>. Añade al DataFrame una nueva columna con el nombre </a:t>
            </a:r>
            <a:r>
              <a:rPr i="1" lang="es" sz="1200">
                <a:solidFill>
                  <a:srgbClr val="314899"/>
                </a:solidFill>
                <a:latin typeface="Hind Siliguri Light"/>
                <a:ea typeface="Hind Siliguri Light"/>
                <a:cs typeface="Hind Siliguri Light"/>
                <a:sym typeface="Hind Siliguri Light"/>
              </a:rPr>
              <a:t>nombre</a:t>
            </a:r>
            <a:r>
              <a:rPr lang="es" sz="1200">
                <a:solidFill>
                  <a:srgbClr val="314899"/>
                </a:solidFill>
                <a:latin typeface="Hind Siliguri Light"/>
                <a:ea typeface="Hind Siliguri Light"/>
                <a:cs typeface="Hind Siliguri Light"/>
                <a:sym typeface="Hind Siliguri Light"/>
              </a:rPr>
              <a:t> y los valores de Series. Si el tamaño de la serie es menor que el número de filas del DataFrame se rellena con valores </a:t>
            </a:r>
            <a:r>
              <a:rPr i="1" lang="es" sz="1200">
                <a:solidFill>
                  <a:srgbClr val="314899"/>
                </a:solidFill>
                <a:latin typeface="Hind Siliguri Light"/>
                <a:ea typeface="Hind Siliguri Light"/>
                <a:cs typeface="Hind Siliguri Light"/>
                <a:sym typeface="Hind Siliguri Light"/>
              </a:rPr>
              <a:t>NaN</a:t>
            </a:r>
            <a:r>
              <a:rPr lang="es" sz="1200">
                <a:solidFill>
                  <a:srgbClr val="314899"/>
                </a:solidFill>
                <a:latin typeface="Hind Siliguri Light"/>
                <a:ea typeface="Hind Siliguri Light"/>
                <a:cs typeface="Hind Siliguri Light"/>
                <a:sym typeface="Hind Siliguri Light"/>
              </a:rPr>
              <a:t> mientras que si es mayor se recorta.</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57"/>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81" name="Google Shape;481;p57"/>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82" name="Google Shape;482;p57"/>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83" name="Google Shape;483;p57"/>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84" name="Google Shape;484;p57"/>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85" name="Google Shape;485;p57"/>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86" name="Google Shape;486;p57"/>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chemeClr val="dk1"/>
              </a:buClr>
              <a:buSzPts val="1100"/>
              <a:buFont typeface="Arial"/>
              <a:buNone/>
            </a:pPr>
            <a:r>
              <a:rPr lang="es" sz="2200">
                <a:solidFill>
                  <a:srgbClr val="F04D93"/>
                </a:solidFill>
              </a:rPr>
              <a:t>Aplicar funciones a columnas</a:t>
            </a:r>
            <a:endParaRPr i="1" sz="2400">
              <a:solidFill>
                <a:srgbClr val="F04D93"/>
              </a:solidFill>
            </a:endParaRPr>
          </a:p>
        </p:txBody>
      </p:sp>
      <p:sp>
        <p:nvSpPr>
          <p:cNvPr id="487" name="Google Shape;487;p57"/>
          <p:cNvSpPr txBox="1"/>
          <p:nvPr/>
        </p:nvSpPr>
        <p:spPr>
          <a:xfrm>
            <a:off x="463500" y="1530175"/>
            <a:ext cx="79356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Para aplicar funciones a todos los elementos de una columna se utiliza el siguiente método:</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df[columna].apply(f).</a:t>
            </a:r>
            <a:r>
              <a:rPr lang="es" sz="1200">
                <a:solidFill>
                  <a:srgbClr val="314899"/>
                </a:solidFill>
                <a:latin typeface="Hind Siliguri Light"/>
                <a:ea typeface="Hind Siliguri Light"/>
                <a:cs typeface="Hind Siliguri Light"/>
                <a:sym typeface="Hind Siliguri Light"/>
              </a:rPr>
              <a:t> Devuelve una serie con los valores que resulta de aplicar la función </a:t>
            </a:r>
            <a:r>
              <a:rPr i="1" lang="es" sz="1200">
                <a:solidFill>
                  <a:srgbClr val="314899"/>
                </a:solidFill>
                <a:latin typeface="Hind Siliguri Light"/>
                <a:ea typeface="Hind Siliguri Light"/>
                <a:cs typeface="Hind Siliguri Light"/>
                <a:sym typeface="Hind Siliguri Light"/>
              </a:rPr>
              <a:t>f</a:t>
            </a:r>
            <a:r>
              <a:rPr lang="es" sz="1200">
                <a:solidFill>
                  <a:srgbClr val="314899"/>
                </a:solidFill>
                <a:latin typeface="Hind Siliguri Light"/>
                <a:ea typeface="Hind Siliguri Light"/>
                <a:cs typeface="Hind Siliguri Light"/>
                <a:sym typeface="Hind Siliguri Light"/>
              </a:rPr>
              <a:t> a los elementos de la columna con nombre columna del </a:t>
            </a:r>
            <a:r>
              <a:rPr i="1" lang="es" sz="1200">
                <a:solidFill>
                  <a:srgbClr val="314899"/>
                </a:solidFill>
                <a:latin typeface="Hind Siliguri Light"/>
                <a:ea typeface="Hind Siliguri Light"/>
                <a:cs typeface="Hind Siliguri Light"/>
                <a:sym typeface="Hind Siliguri Light"/>
              </a:rPr>
              <a:t>DataFrame</a:t>
            </a:r>
            <a:r>
              <a:rPr lang="es" sz="1200">
                <a:solidFill>
                  <a:srgbClr val="314899"/>
                </a:solidFill>
                <a:latin typeface="Hind Siliguri Light"/>
                <a:ea typeface="Hind Siliguri Light"/>
                <a:cs typeface="Hind Siliguri Light"/>
                <a:sym typeface="Hind Siliguri Light"/>
              </a:rPr>
              <a:t>.</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58"/>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93" name="Google Shape;493;p58"/>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94" name="Google Shape;494;p58"/>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95" name="Google Shape;495;p58"/>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96" name="Google Shape;496;p58"/>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97" name="Google Shape;497;p58"/>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98" name="Google Shape;498;p58"/>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chemeClr val="dk1"/>
              </a:buClr>
              <a:buSzPts val="1100"/>
              <a:buFont typeface="Arial"/>
              <a:buNone/>
            </a:pPr>
            <a:r>
              <a:rPr lang="es" sz="2200">
                <a:solidFill>
                  <a:srgbClr val="F04D93"/>
                </a:solidFill>
              </a:rPr>
              <a:t>Convertir una columna al tipo </a:t>
            </a:r>
            <a:r>
              <a:rPr i="1" lang="es" sz="2200">
                <a:solidFill>
                  <a:srgbClr val="F04D93"/>
                </a:solidFill>
              </a:rPr>
              <a:t>datetime</a:t>
            </a:r>
            <a:endParaRPr i="1" sz="2400">
              <a:solidFill>
                <a:srgbClr val="F04D93"/>
              </a:solidFill>
            </a:endParaRPr>
          </a:p>
        </p:txBody>
      </p:sp>
      <p:sp>
        <p:nvSpPr>
          <p:cNvPr id="499" name="Google Shape;499;p58"/>
          <p:cNvSpPr txBox="1"/>
          <p:nvPr/>
        </p:nvSpPr>
        <p:spPr>
          <a:xfrm>
            <a:off x="463500" y="1530175"/>
            <a:ext cx="79356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A menudo una columna contiene cadenas que representan fechas. Para convertir estas cadenas al tipo datetime se utiliza el siguiente método:</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to_datetime(columna, formato). </a:t>
            </a:r>
            <a:r>
              <a:rPr lang="es" sz="1200">
                <a:solidFill>
                  <a:srgbClr val="314899"/>
                </a:solidFill>
                <a:latin typeface="Hind Siliguri Light"/>
                <a:ea typeface="Hind Siliguri Light"/>
                <a:cs typeface="Hind Siliguri Light"/>
                <a:sym typeface="Hind Siliguri Light"/>
              </a:rPr>
              <a:t>Devuelve la serie que resulta de convertir las cadenas de la columna con el nombre columna en fechas del tipo datetime con el formado especificado en formato.</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59"/>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505" name="Google Shape;505;p59"/>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506" name="Google Shape;506;p59"/>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507" name="Google Shape;507;p59"/>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508" name="Google Shape;508;p59"/>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509" name="Google Shape;509;p59"/>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510" name="Google Shape;510;p59"/>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chemeClr val="dk1"/>
              </a:buClr>
              <a:buSzPts val="1100"/>
              <a:buFont typeface="Arial"/>
              <a:buNone/>
            </a:pPr>
            <a:r>
              <a:rPr lang="es" sz="2200">
                <a:solidFill>
                  <a:srgbClr val="F04D93"/>
                </a:solidFill>
              </a:rPr>
              <a:t>Algunas funciones de </a:t>
            </a:r>
            <a:r>
              <a:rPr i="1" lang="es" sz="2200">
                <a:solidFill>
                  <a:srgbClr val="F04D93"/>
                </a:solidFill>
              </a:rPr>
              <a:t>DataFrame</a:t>
            </a:r>
            <a:endParaRPr i="1" sz="2400">
              <a:solidFill>
                <a:srgbClr val="F04D93"/>
              </a:solidFill>
            </a:endParaRPr>
          </a:p>
        </p:txBody>
      </p:sp>
      <p:graphicFrame>
        <p:nvGraphicFramePr>
          <p:cNvPr id="511" name="Google Shape;511;p59"/>
          <p:cNvGraphicFramePr/>
          <p:nvPr/>
        </p:nvGraphicFramePr>
        <p:xfrm>
          <a:off x="510250" y="993397"/>
          <a:ext cx="3000000" cy="3000000"/>
        </p:xfrm>
        <a:graphic>
          <a:graphicData uri="http://schemas.openxmlformats.org/drawingml/2006/table">
            <a:tbl>
              <a:tblPr bandRow="1" firstRow="1">
                <a:noFill/>
                <a:tableStyleId>{3506B04D-FCDC-442C-BE2D-6B0C4185FDDF}</a:tableStyleId>
              </a:tblPr>
              <a:tblGrid>
                <a:gridCol w="1757025"/>
                <a:gridCol w="5964475"/>
              </a:tblGrid>
              <a:tr h="293800">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1100" u="none" cap="none" strike="noStrike">
                          <a:latin typeface="Hind Siliguri"/>
                          <a:ea typeface="Hind Siliguri"/>
                          <a:cs typeface="Hind Siliguri"/>
                          <a:sym typeface="Hind Siliguri"/>
                        </a:rPr>
                        <a:t>Método</a:t>
                      </a:r>
                      <a:endParaRPr b="0" sz="11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1100" u="none" cap="none" strike="noStrike">
                          <a:latin typeface="Hind Siliguri"/>
                          <a:ea typeface="Hind Siliguri"/>
                          <a:cs typeface="Hind Siliguri"/>
                          <a:sym typeface="Hind Siliguri"/>
                        </a:rPr>
                        <a:t>Descripción</a:t>
                      </a:r>
                      <a:endParaRPr b="0" sz="1100">
                        <a:latin typeface="Hind Siliguri"/>
                        <a:ea typeface="Hind Siliguri"/>
                        <a:cs typeface="Hind Siliguri"/>
                        <a:sym typeface="Hind Siliguri"/>
                      </a:endParaRPr>
                    </a:p>
                  </a:txBody>
                  <a:tcPr marT="45725" marB="45725" marR="91450" marL="91450"/>
                </a:tc>
              </a:tr>
              <a:tr h="3622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.count()</a:t>
                      </a:r>
                      <a:endParaRPr sz="1100">
                        <a:latin typeface="Hind Siliguri"/>
                        <a:ea typeface="Hind Siliguri"/>
                        <a:cs typeface="Hind Siliguri"/>
                        <a:sym typeface="Hind Siliguri"/>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Devuelve una serie número de elementos que no son nulos ni </a:t>
                      </a:r>
                      <a:r>
                        <a:rPr i="1" lang="es" sz="1100" u="none" cap="none" strike="noStrike">
                          <a:latin typeface="Hind Siliguri"/>
                          <a:ea typeface="Hind Siliguri"/>
                          <a:cs typeface="Hind Siliguri"/>
                          <a:sym typeface="Hind Siliguri"/>
                        </a:rPr>
                        <a:t>NaN</a:t>
                      </a:r>
                      <a:r>
                        <a:rPr lang="es" sz="1100" u="none" cap="none" strike="noStrike">
                          <a:latin typeface="Hind Siliguri"/>
                          <a:ea typeface="Hind Siliguri"/>
                          <a:cs typeface="Hind Siliguri"/>
                          <a:sym typeface="Hind Siliguri"/>
                        </a:rPr>
                        <a:t> en cada columna del </a:t>
                      </a:r>
                      <a:r>
                        <a:rPr i="1" lang="es" sz="1100" u="none" cap="none" strike="noStrike">
                          <a:latin typeface="Hind Siliguri"/>
                          <a:ea typeface="Hind Siliguri"/>
                          <a:cs typeface="Hind Siliguri"/>
                          <a:sym typeface="Hind Siliguri"/>
                        </a:rPr>
                        <a:t>DataFrame</a:t>
                      </a:r>
                      <a:endParaRPr i="1" sz="1100" u="none" cap="none" strike="noStrike">
                        <a:latin typeface="Hind Siliguri"/>
                        <a:ea typeface="Hind Siliguri"/>
                        <a:cs typeface="Hind Siliguri"/>
                        <a:sym typeface="Hind Siliguri"/>
                      </a:endParaRPr>
                    </a:p>
                  </a:txBody>
                  <a:tcPr marT="45725" marB="45725" marR="91450" marL="91450"/>
                </a:tc>
              </a:tr>
              <a:tr h="5071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.sum()</a:t>
                      </a:r>
                      <a:endParaRPr sz="1100">
                        <a:latin typeface="Hind Siliguri"/>
                        <a:ea typeface="Hind Siliguri"/>
                        <a:cs typeface="Hind Siliguri"/>
                        <a:sym typeface="Hind Siliguri"/>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Devuelve una serie con la suma de los datos de las columnas del </a:t>
                      </a:r>
                      <a:r>
                        <a:rPr i="1" lang="es" sz="1100" u="none" cap="none" strike="noStrike">
                          <a:latin typeface="Hind Siliguri"/>
                          <a:ea typeface="Hind Siliguri"/>
                          <a:cs typeface="Hind Siliguri"/>
                          <a:sym typeface="Hind Siliguri"/>
                        </a:rPr>
                        <a:t>DataFrame</a:t>
                      </a:r>
                      <a:r>
                        <a:rPr lang="es" sz="1100" u="none" cap="none" strike="noStrike">
                          <a:latin typeface="Hind Siliguri"/>
                          <a:ea typeface="Hind Siliguri"/>
                          <a:cs typeface="Hind Siliguri"/>
                          <a:sym typeface="Hind Siliguri"/>
                        </a:rPr>
                        <a:t> cuando los datos son de un tipo numérico, o la concatenación de ellos cuando son del tipo cadena str.</a:t>
                      </a:r>
                      <a:endParaRPr sz="1100">
                        <a:latin typeface="Hind Siliguri"/>
                        <a:ea typeface="Hind Siliguri"/>
                        <a:cs typeface="Hind Siliguri"/>
                        <a:sym typeface="Hind Siliguri"/>
                      </a:endParaRPr>
                    </a:p>
                  </a:txBody>
                  <a:tcPr marT="45725" marB="45725" marR="91450" marL="91450"/>
                </a:tc>
              </a:tr>
              <a:tr h="3622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.cumsum()</a:t>
                      </a:r>
                      <a:endParaRPr sz="1100">
                        <a:latin typeface="Hind Siliguri"/>
                        <a:ea typeface="Hind Siliguri"/>
                        <a:cs typeface="Hind Siliguri"/>
                        <a:sym typeface="Hind Siliguri"/>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Devuelve un </a:t>
                      </a:r>
                      <a:r>
                        <a:rPr i="1" lang="es" sz="1100" u="none" cap="none" strike="noStrike">
                          <a:latin typeface="Hind Siliguri"/>
                          <a:ea typeface="Hind Siliguri"/>
                          <a:cs typeface="Hind Siliguri"/>
                          <a:sym typeface="Hind Siliguri"/>
                        </a:rPr>
                        <a:t>DataFrame</a:t>
                      </a:r>
                      <a:r>
                        <a:rPr lang="es" sz="1100" u="none" cap="none" strike="noStrike">
                          <a:latin typeface="Hind Siliguri"/>
                          <a:ea typeface="Hind Siliguri"/>
                          <a:cs typeface="Hind Siliguri"/>
                          <a:sym typeface="Hind Siliguri"/>
                        </a:rPr>
                        <a:t> con la suma acumulada de los datos de las columnas del </a:t>
                      </a:r>
                      <a:r>
                        <a:rPr i="1" lang="es" sz="1100" u="none" cap="none" strike="noStrike">
                          <a:latin typeface="Hind Siliguri"/>
                          <a:ea typeface="Hind Siliguri"/>
                          <a:cs typeface="Hind Siliguri"/>
                          <a:sym typeface="Hind Siliguri"/>
                        </a:rPr>
                        <a:t>DataFrame</a:t>
                      </a:r>
                      <a:r>
                        <a:rPr lang="es" sz="1100" u="none" cap="none" strike="noStrike">
                          <a:latin typeface="Hind Siliguri"/>
                          <a:ea typeface="Hind Siliguri"/>
                          <a:cs typeface="Hind Siliguri"/>
                          <a:sym typeface="Hind Siliguri"/>
                        </a:rPr>
                        <a:t> cuando los datos son de un tipo numérico</a:t>
                      </a:r>
                      <a:endParaRPr sz="1100">
                        <a:latin typeface="Hind Siliguri"/>
                        <a:ea typeface="Hind Siliguri"/>
                        <a:cs typeface="Hind Siliguri"/>
                        <a:sym typeface="Hind Siliguri"/>
                      </a:endParaRPr>
                    </a:p>
                  </a:txBody>
                  <a:tcPr marT="45725" marB="45725" marR="91450" marL="91450"/>
                </a:tc>
              </a:tr>
              <a:tr h="3622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.min()</a:t>
                      </a:r>
                      <a:endParaRPr sz="1100">
                        <a:latin typeface="Hind Siliguri"/>
                        <a:ea typeface="Hind Siliguri"/>
                        <a:cs typeface="Hind Siliguri"/>
                        <a:sym typeface="Hind Siliguri"/>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Devuelve una serie con los menores de los datos de las columnas del </a:t>
                      </a:r>
                      <a:r>
                        <a:rPr i="1" lang="es" sz="1100" u="none" cap="none" strike="noStrike">
                          <a:latin typeface="Hind Siliguri"/>
                          <a:ea typeface="Hind Siliguri"/>
                          <a:cs typeface="Hind Siliguri"/>
                          <a:sym typeface="Hind Siliguri"/>
                        </a:rPr>
                        <a:t>DataFrame</a:t>
                      </a:r>
                      <a:endParaRPr i="1" sz="1100" u="none" cap="none" strike="noStrike">
                        <a:latin typeface="Hind Siliguri"/>
                        <a:ea typeface="Hind Siliguri"/>
                        <a:cs typeface="Hind Siliguri"/>
                        <a:sym typeface="Hind Siliguri"/>
                      </a:endParaRPr>
                    </a:p>
                  </a:txBody>
                  <a:tcPr marT="45725" marB="45725" marR="91450" marL="91450"/>
                </a:tc>
              </a:tr>
              <a:tr h="3622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.max()</a:t>
                      </a:r>
                      <a:endParaRPr sz="1100">
                        <a:latin typeface="Hind Siliguri"/>
                        <a:ea typeface="Hind Siliguri"/>
                        <a:cs typeface="Hind Siliguri"/>
                        <a:sym typeface="Hind Siliguri"/>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Devuelve una serie con los mayores de los datos de las columnas del </a:t>
                      </a:r>
                      <a:r>
                        <a:rPr i="1" lang="es" sz="1100" u="none" cap="none" strike="noStrike">
                          <a:latin typeface="Hind Siliguri"/>
                          <a:ea typeface="Hind Siliguri"/>
                          <a:cs typeface="Hind Siliguri"/>
                          <a:sym typeface="Hind Siliguri"/>
                        </a:rPr>
                        <a:t>DataFrame</a:t>
                      </a:r>
                      <a:endParaRPr i="1" sz="1100" u="none" cap="none" strike="noStrike">
                        <a:latin typeface="Hind Siliguri"/>
                        <a:ea typeface="Hind Siliguri"/>
                        <a:cs typeface="Hind Siliguri"/>
                        <a:sym typeface="Hind Siliguri"/>
                      </a:endParaRPr>
                    </a:p>
                  </a:txBody>
                  <a:tcPr marT="45725" marB="45725" marR="91450" marL="91450"/>
                </a:tc>
              </a:tr>
              <a:tr h="3622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.mean()</a:t>
                      </a:r>
                      <a:endParaRPr sz="1100">
                        <a:latin typeface="Hind Siliguri"/>
                        <a:ea typeface="Hind Siliguri"/>
                        <a:cs typeface="Hind Siliguri"/>
                        <a:sym typeface="Hind Siliguri"/>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Devuelve una serie con las media de los datos de las columnas del </a:t>
                      </a:r>
                      <a:r>
                        <a:rPr i="1" lang="es" sz="1100" u="none" cap="none" strike="noStrike">
                          <a:latin typeface="Hind Siliguri"/>
                          <a:ea typeface="Hind Siliguri"/>
                          <a:cs typeface="Hind Siliguri"/>
                          <a:sym typeface="Hind Siliguri"/>
                        </a:rPr>
                        <a:t>DataFrame</a:t>
                      </a:r>
                      <a:r>
                        <a:rPr lang="es" sz="1100" u="none" cap="none" strike="noStrike">
                          <a:latin typeface="Hind Siliguri"/>
                          <a:ea typeface="Hind Siliguri"/>
                          <a:cs typeface="Hind Siliguri"/>
                          <a:sym typeface="Hind Siliguri"/>
                        </a:rPr>
                        <a:t> cuando los datos son de un tipo numérico</a:t>
                      </a:r>
                      <a:endParaRPr sz="1100">
                        <a:latin typeface="Hind Siliguri"/>
                        <a:ea typeface="Hind Siliguri"/>
                        <a:cs typeface="Hind Siliguri"/>
                        <a:sym typeface="Hind Siliguri"/>
                      </a:endParaRPr>
                    </a:p>
                  </a:txBody>
                  <a:tcPr marT="45725" marB="45725" marR="91450" marL="91450"/>
                </a:tc>
              </a:tr>
              <a:tr h="3622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.std()</a:t>
                      </a:r>
                      <a:endParaRPr sz="1100">
                        <a:latin typeface="Hind Siliguri"/>
                        <a:ea typeface="Hind Siliguri"/>
                        <a:cs typeface="Hind Siliguri"/>
                        <a:sym typeface="Hind Siliguri"/>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Devuelve una serie con las desviaciones típicas de los datos de las columnas del </a:t>
                      </a:r>
                      <a:r>
                        <a:rPr i="1" lang="es" sz="1100" u="none" cap="none" strike="noStrike">
                          <a:latin typeface="Hind Siliguri"/>
                          <a:ea typeface="Hind Siliguri"/>
                          <a:cs typeface="Hind Siliguri"/>
                          <a:sym typeface="Hind Siliguri"/>
                        </a:rPr>
                        <a:t>DataFrame</a:t>
                      </a:r>
                      <a:r>
                        <a:rPr lang="es" sz="1100" u="none" cap="none" strike="noStrike">
                          <a:latin typeface="Hind Siliguri"/>
                          <a:ea typeface="Hind Siliguri"/>
                          <a:cs typeface="Hind Siliguri"/>
                          <a:sym typeface="Hind Siliguri"/>
                        </a:rPr>
                        <a:t> cuando los datos son de un tipo numérico.</a:t>
                      </a:r>
                      <a:endParaRPr sz="1100">
                        <a:latin typeface="Hind Siliguri"/>
                        <a:ea typeface="Hind Siliguri"/>
                        <a:cs typeface="Hind Siliguri"/>
                        <a:sym typeface="Hind Siliguri"/>
                      </a:endParaRPr>
                    </a:p>
                  </a:txBody>
                  <a:tcPr marT="45725" marB="45725" marR="91450" marL="91450"/>
                </a:tc>
              </a:tr>
              <a:tr h="65197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.describe()</a:t>
                      </a:r>
                      <a:endParaRPr sz="1100">
                        <a:latin typeface="Hind Siliguri"/>
                        <a:ea typeface="Hind Siliguri"/>
                        <a:cs typeface="Hind Siliguri"/>
                        <a:sym typeface="Hind Siliguri"/>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latin typeface="Hind Siliguri"/>
                          <a:ea typeface="Hind Siliguri"/>
                          <a:cs typeface="Hind Siliguri"/>
                          <a:sym typeface="Hind Siliguri"/>
                        </a:rPr>
                        <a:t>Devuelve un </a:t>
                      </a:r>
                      <a:r>
                        <a:rPr i="1" lang="es" sz="1100" u="none" cap="none" strike="noStrike">
                          <a:latin typeface="Hind Siliguri"/>
                          <a:ea typeface="Hind Siliguri"/>
                          <a:cs typeface="Hind Siliguri"/>
                          <a:sym typeface="Hind Siliguri"/>
                        </a:rPr>
                        <a:t>DataFrame</a:t>
                      </a:r>
                      <a:r>
                        <a:rPr lang="es" sz="1100" u="none" cap="none" strike="noStrike">
                          <a:latin typeface="Hind Siliguri"/>
                          <a:ea typeface="Hind Siliguri"/>
                          <a:cs typeface="Hind Siliguri"/>
                          <a:sym typeface="Hind Siliguri"/>
                        </a:rPr>
                        <a:t> con un resumen estadístico de las columnas del </a:t>
                      </a:r>
                      <a:r>
                        <a:rPr i="1" lang="es" sz="1100" u="none" cap="none" strike="noStrike">
                          <a:latin typeface="Hind Siliguri"/>
                          <a:ea typeface="Hind Siliguri"/>
                          <a:cs typeface="Hind Siliguri"/>
                          <a:sym typeface="Hind Siliguri"/>
                        </a:rPr>
                        <a:t>DataFrame</a:t>
                      </a:r>
                      <a:r>
                        <a:rPr lang="es" sz="1100" u="none" cap="none" strike="noStrike">
                          <a:latin typeface="Hind Siliguri"/>
                          <a:ea typeface="Hind Siliguri"/>
                          <a:cs typeface="Hind Siliguri"/>
                          <a:sym typeface="Hind Siliguri"/>
                        </a:rPr>
                        <a:t>. La media, la desviación típica, el mínimo, el máximo y los cuartiles de las columnas numéricas. El número de valores, el número de valores distintos, la moda y su frecuencia para el resto</a:t>
                      </a:r>
                      <a:endParaRPr sz="1100">
                        <a:latin typeface="Hind Siliguri"/>
                        <a:ea typeface="Hind Siliguri"/>
                        <a:cs typeface="Hind Siliguri"/>
                        <a:sym typeface="Hind Siliguri"/>
                      </a:endParaRPr>
                    </a:p>
                  </a:txBody>
                  <a:tcPr marT="45725" marB="45725" marR="91450" marL="91450"/>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60"/>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517" name="Google Shape;517;p60"/>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518" name="Google Shape;518;p60"/>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519" name="Google Shape;519;p60"/>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520" name="Google Shape;520;p60"/>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521" name="Google Shape;521;p60"/>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522" name="Google Shape;522;p60"/>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chemeClr val="dk1"/>
              </a:buClr>
              <a:buSzPts val="1100"/>
              <a:buFont typeface="Arial"/>
              <a:buNone/>
            </a:pPr>
            <a:r>
              <a:rPr lang="es" sz="2200">
                <a:solidFill>
                  <a:srgbClr val="F04D93"/>
                </a:solidFill>
              </a:rPr>
              <a:t>Eliminar columnas de un </a:t>
            </a:r>
            <a:r>
              <a:rPr i="1" lang="es" sz="2200">
                <a:solidFill>
                  <a:srgbClr val="F04D93"/>
                </a:solidFill>
              </a:rPr>
              <a:t>DataFrame</a:t>
            </a:r>
            <a:endParaRPr i="1" sz="2400">
              <a:solidFill>
                <a:srgbClr val="F04D93"/>
              </a:solidFill>
            </a:endParaRPr>
          </a:p>
        </p:txBody>
      </p:sp>
      <p:sp>
        <p:nvSpPr>
          <p:cNvPr id="523" name="Google Shape;523;p60"/>
          <p:cNvSpPr txBox="1"/>
          <p:nvPr/>
        </p:nvSpPr>
        <p:spPr>
          <a:xfrm>
            <a:off x="463500" y="1530175"/>
            <a:ext cx="79356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Para eliminar columnas de un </a:t>
            </a:r>
            <a:r>
              <a:rPr i="1" lang="es" sz="1200">
                <a:solidFill>
                  <a:srgbClr val="314899"/>
                </a:solidFill>
                <a:latin typeface="Hind Siliguri Light"/>
                <a:ea typeface="Hind Siliguri Light"/>
                <a:cs typeface="Hind Siliguri Light"/>
                <a:sym typeface="Hind Siliguri Light"/>
              </a:rPr>
              <a:t>DataFrame</a:t>
            </a:r>
            <a:r>
              <a:rPr lang="es" sz="1200">
                <a:solidFill>
                  <a:srgbClr val="314899"/>
                </a:solidFill>
                <a:latin typeface="Hind Siliguri Light"/>
                <a:ea typeface="Hind Siliguri Light"/>
                <a:cs typeface="Hind Siliguri Light"/>
                <a:sym typeface="Hind Siliguri Light"/>
              </a:rPr>
              <a:t> se utilizan los siguientes métodos:</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del d[nombre].</a:t>
            </a:r>
            <a:r>
              <a:rPr lang="es" sz="1200">
                <a:solidFill>
                  <a:srgbClr val="314899"/>
                </a:solidFill>
                <a:latin typeface="Hind Siliguri Light"/>
                <a:ea typeface="Hind Siliguri Light"/>
                <a:cs typeface="Hind Siliguri Light"/>
                <a:sym typeface="Hind Siliguri Light"/>
              </a:rPr>
              <a:t> Elimina la columna con nombre nombre del </a:t>
            </a:r>
            <a:r>
              <a:rPr i="1" lang="es" sz="1200">
                <a:solidFill>
                  <a:srgbClr val="314899"/>
                </a:solidFill>
                <a:latin typeface="Hind Siliguri Light"/>
                <a:ea typeface="Hind Siliguri Light"/>
                <a:cs typeface="Hind Siliguri Light"/>
                <a:sym typeface="Hind Siliguri Light"/>
              </a:rPr>
              <a:t>DataFrame</a:t>
            </a:r>
            <a:r>
              <a:rPr lang="es" sz="1200">
                <a:solidFill>
                  <a:srgbClr val="314899"/>
                </a:solidFill>
                <a:latin typeface="Hind Siliguri Light"/>
                <a:ea typeface="Hind Siliguri Light"/>
                <a:cs typeface="Hind Siliguri Light"/>
                <a:sym typeface="Hind Siliguri Light"/>
              </a:rPr>
              <a:t>.</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df.pop(nombre).</a:t>
            </a:r>
            <a:r>
              <a:rPr lang="es" sz="1200">
                <a:solidFill>
                  <a:srgbClr val="314899"/>
                </a:solidFill>
                <a:latin typeface="Hind Siliguri Light"/>
                <a:ea typeface="Hind Siliguri Light"/>
                <a:cs typeface="Hind Siliguri Light"/>
                <a:sym typeface="Hind Siliguri Light"/>
              </a:rPr>
              <a:t> Elimina la columna con nombre nombre del </a:t>
            </a:r>
            <a:r>
              <a:rPr i="1" lang="es" sz="1200">
                <a:solidFill>
                  <a:srgbClr val="314899"/>
                </a:solidFill>
                <a:latin typeface="Hind Siliguri Light"/>
                <a:ea typeface="Hind Siliguri Light"/>
                <a:cs typeface="Hind Siliguri Light"/>
                <a:sym typeface="Hind Siliguri Light"/>
              </a:rPr>
              <a:t>DataFrame </a:t>
            </a:r>
            <a:r>
              <a:rPr lang="es" sz="1200">
                <a:solidFill>
                  <a:srgbClr val="314899"/>
                </a:solidFill>
                <a:latin typeface="Hind Siliguri Light"/>
                <a:ea typeface="Hind Siliguri Light"/>
                <a:cs typeface="Hind Siliguri Light"/>
                <a:sym typeface="Hind Siliguri Light"/>
              </a:rPr>
              <a:t>y la devuelve como un Series.</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61"/>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529" name="Google Shape;529;p61"/>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530" name="Google Shape;530;p61"/>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531" name="Google Shape;531;p61"/>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532" name="Google Shape;532;p61"/>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533" name="Google Shape;533;p61"/>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534" name="Google Shape;534;p61"/>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chemeClr val="dk1"/>
              </a:buClr>
              <a:buSzPts val="1100"/>
              <a:buFont typeface="Arial"/>
              <a:buNone/>
            </a:pPr>
            <a:r>
              <a:rPr lang="es" sz="2200">
                <a:solidFill>
                  <a:srgbClr val="F04D93"/>
                </a:solidFill>
              </a:rPr>
              <a:t>Añadir una fila de un </a:t>
            </a:r>
            <a:r>
              <a:rPr i="1" lang="es" sz="2200">
                <a:solidFill>
                  <a:srgbClr val="F04D93"/>
                </a:solidFill>
              </a:rPr>
              <a:t>DataFrame</a:t>
            </a:r>
            <a:endParaRPr i="1" sz="2400">
              <a:solidFill>
                <a:srgbClr val="F04D93"/>
              </a:solidFill>
            </a:endParaRPr>
          </a:p>
        </p:txBody>
      </p:sp>
      <p:sp>
        <p:nvSpPr>
          <p:cNvPr id="535" name="Google Shape;535;p61"/>
          <p:cNvSpPr txBox="1"/>
          <p:nvPr/>
        </p:nvSpPr>
        <p:spPr>
          <a:xfrm>
            <a:off x="463500" y="1530175"/>
            <a:ext cx="79356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Para añadir una fila a un DataFrame se utiliza el siguiente método:</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df.append(serie, ignore_index=True) :</a:t>
            </a:r>
            <a:r>
              <a:rPr lang="es" sz="1200">
                <a:solidFill>
                  <a:srgbClr val="314899"/>
                </a:solidFill>
                <a:latin typeface="Hind Siliguri Light"/>
                <a:ea typeface="Hind Siliguri Light"/>
                <a:cs typeface="Hind Siliguri Light"/>
                <a:sym typeface="Hind Siliguri Light"/>
              </a:rPr>
              <a:t> Devuelve el DataFrame que resulta de añadir una fila al DataFrame con los valores de la serie serie. Los nombres del índice de la serie deben corresponderse con los nombres de las columnas del DataFrame. </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Si no se pasa el parámetro </a:t>
            </a:r>
            <a:r>
              <a:rPr i="1" lang="es" sz="1200">
                <a:solidFill>
                  <a:srgbClr val="314899"/>
                </a:solidFill>
                <a:latin typeface="Hind Siliguri Light"/>
                <a:ea typeface="Hind Siliguri Light"/>
                <a:cs typeface="Hind Siliguri Light"/>
                <a:sym typeface="Hind Siliguri Light"/>
              </a:rPr>
              <a:t>ignore_index</a:t>
            </a:r>
            <a:r>
              <a:rPr lang="es" sz="1200">
                <a:solidFill>
                  <a:srgbClr val="314899"/>
                </a:solidFill>
                <a:latin typeface="Hind Siliguri Light"/>
                <a:ea typeface="Hind Siliguri Light"/>
                <a:cs typeface="Hind Siliguri Light"/>
                <a:sym typeface="Hind Siliguri Light"/>
              </a:rPr>
              <a:t> entonces debe pasarse el parámetro name a la serie, donde su argumento será el nombre de la nueva fila.</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62"/>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541" name="Google Shape;541;p62"/>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542" name="Google Shape;542;p62"/>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543" name="Google Shape;543;p62"/>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544" name="Google Shape;544;p62"/>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545" name="Google Shape;545;p62"/>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546" name="Google Shape;546;p62"/>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chemeClr val="dk1"/>
              </a:buClr>
              <a:buSzPts val="1100"/>
              <a:buFont typeface="Arial"/>
              <a:buNone/>
            </a:pPr>
            <a:r>
              <a:rPr lang="es" sz="2200">
                <a:solidFill>
                  <a:srgbClr val="F04D93"/>
                </a:solidFill>
              </a:rPr>
              <a:t>Eliminar filas en un </a:t>
            </a:r>
            <a:r>
              <a:rPr i="1" lang="es" sz="2200">
                <a:solidFill>
                  <a:srgbClr val="F04D93"/>
                </a:solidFill>
              </a:rPr>
              <a:t>DataFrame</a:t>
            </a:r>
            <a:endParaRPr i="1" sz="2400">
              <a:solidFill>
                <a:srgbClr val="F04D93"/>
              </a:solidFill>
            </a:endParaRPr>
          </a:p>
        </p:txBody>
      </p:sp>
      <p:sp>
        <p:nvSpPr>
          <p:cNvPr id="547" name="Google Shape;547;p62"/>
          <p:cNvSpPr txBox="1"/>
          <p:nvPr/>
        </p:nvSpPr>
        <p:spPr>
          <a:xfrm>
            <a:off x="463500" y="1188225"/>
            <a:ext cx="79356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Para eliminar filas de un </a:t>
            </a:r>
            <a:r>
              <a:rPr i="1" lang="es" sz="1200">
                <a:solidFill>
                  <a:srgbClr val="314899"/>
                </a:solidFill>
                <a:latin typeface="Hind Siliguri Light"/>
                <a:ea typeface="Hind Siliguri Light"/>
                <a:cs typeface="Hind Siliguri Light"/>
                <a:sym typeface="Hind Siliguri Light"/>
              </a:rPr>
              <a:t>DataFrame</a:t>
            </a:r>
            <a:r>
              <a:rPr lang="es" sz="1200">
                <a:solidFill>
                  <a:srgbClr val="314899"/>
                </a:solidFill>
                <a:latin typeface="Hind Siliguri Light"/>
                <a:ea typeface="Hind Siliguri Light"/>
                <a:cs typeface="Hind Siliguri Light"/>
                <a:sym typeface="Hind Siliguri Light"/>
              </a:rPr>
              <a:t> se utilizan el siguiente método:</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df.drop(filas).</a:t>
            </a:r>
            <a:r>
              <a:rPr lang="es" sz="1200">
                <a:solidFill>
                  <a:srgbClr val="314899"/>
                </a:solidFill>
                <a:latin typeface="Hind Siliguri Light"/>
                <a:ea typeface="Hind Siliguri Light"/>
                <a:cs typeface="Hind Siliguri Light"/>
                <a:sym typeface="Hind Siliguri Light"/>
              </a:rPr>
              <a:t> Devuelve el </a:t>
            </a:r>
            <a:r>
              <a:rPr i="1" lang="es" sz="1200">
                <a:solidFill>
                  <a:srgbClr val="314899"/>
                </a:solidFill>
                <a:latin typeface="Hind Siliguri Light"/>
                <a:ea typeface="Hind Siliguri Light"/>
                <a:cs typeface="Hind Siliguri Light"/>
                <a:sym typeface="Hind Siliguri Light"/>
              </a:rPr>
              <a:t>DataFrame</a:t>
            </a:r>
            <a:r>
              <a:rPr lang="es" sz="1200">
                <a:solidFill>
                  <a:srgbClr val="314899"/>
                </a:solidFill>
                <a:latin typeface="Hind Siliguri Light"/>
                <a:ea typeface="Hind Siliguri Light"/>
                <a:cs typeface="Hind Siliguri Light"/>
                <a:sym typeface="Hind Siliguri Light"/>
              </a:rPr>
              <a:t> que resulta de eliminar las filas con los nombres indicados en la lista filas del </a:t>
            </a:r>
            <a:r>
              <a:rPr i="1" lang="es" sz="1200">
                <a:solidFill>
                  <a:srgbClr val="314899"/>
                </a:solidFill>
                <a:latin typeface="Hind Siliguri Light"/>
                <a:ea typeface="Hind Siliguri Light"/>
                <a:cs typeface="Hind Siliguri Light"/>
                <a:sym typeface="Hind Siliguri Light"/>
              </a:rPr>
              <a:t>DataFrame</a:t>
            </a:r>
            <a:r>
              <a:rPr lang="es" sz="1200">
                <a:solidFill>
                  <a:srgbClr val="314899"/>
                </a:solidFill>
                <a:latin typeface="Hind Siliguri Light"/>
                <a:ea typeface="Hind Siliguri Light"/>
                <a:cs typeface="Hind Siliguri Light"/>
                <a:sym typeface="Hind Siliguri Light"/>
              </a:rPr>
              <a:t>.</a:t>
            </a:r>
            <a:endParaRPr b="1" sz="1200">
              <a:solidFill>
                <a:srgbClr val="314899"/>
              </a:solidFill>
              <a:latin typeface="Hind Siliguri"/>
              <a:ea typeface="Hind Siliguri"/>
              <a:cs typeface="Hind Siliguri"/>
              <a:sym typeface="Hind Siligu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63"/>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553" name="Google Shape;553;p63"/>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554" name="Google Shape;554;p63"/>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555" name="Google Shape;555;p63"/>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556" name="Google Shape;556;p63"/>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557" name="Google Shape;557;p63"/>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558" name="Google Shape;558;p63"/>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chemeClr val="dk1"/>
              </a:buClr>
              <a:buSzPts val="1100"/>
              <a:buFont typeface="Arial"/>
              <a:buNone/>
            </a:pPr>
            <a:r>
              <a:rPr lang="es" sz="2200">
                <a:solidFill>
                  <a:srgbClr val="F04D93"/>
                </a:solidFill>
              </a:rPr>
              <a:t>Ordenar un </a:t>
            </a:r>
            <a:r>
              <a:rPr i="1" lang="es" sz="2200">
                <a:solidFill>
                  <a:srgbClr val="F04D93"/>
                </a:solidFill>
              </a:rPr>
              <a:t>DataFrame</a:t>
            </a:r>
            <a:endParaRPr i="1" sz="2400">
              <a:solidFill>
                <a:srgbClr val="F04D93"/>
              </a:solidFill>
            </a:endParaRPr>
          </a:p>
        </p:txBody>
      </p:sp>
      <p:sp>
        <p:nvSpPr>
          <p:cNvPr id="559" name="Google Shape;559;p63"/>
          <p:cNvSpPr txBox="1"/>
          <p:nvPr/>
        </p:nvSpPr>
        <p:spPr>
          <a:xfrm>
            <a:off x="463500" y="1188225"/>
            <a:ext cx="79356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Para ordenar un DataFrame de acuerdo a los valores de una determinada columna se utilizan los siguientes métodos:</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df.sort_values(columna, ascending=booleano).</a:t>
            </a:r>
            <a:r>
              <a:rPr lang="es" sz="1200">
                <a:solidFill>
                  <a:srgbClr val="314899"/>
                </a:solidFill>
                <a:latin typeface="Hind Siliguri Light"/>
                <a:ea typeface="Hind Siliguri Light"/>
                <a:cs typeface="Hind Siliguri Light"/>
                <a:sym typeface="Hind Siliguri Light"/>
              </a:rPr>
              <a:t> Devuelve el DataFrame que resulta de ordenar las filas del DataFrame según los valores del la columna con nombre columna. Si argumento del parámetro ascending es True el orden es creciente y si es False decreciente.</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df.sort_index(ascending=booleano).</a:t>
            </a:r>
            <a:r>
              <a:rPr lang="es" sz="1200">
                <a:solidFill>
                  <a:srgbClr val="314899"/>
                </a:solidFill>
                <a:latin typeface="Hind Siliguri Light"/>
                <a:ea typeface="Hind Siliguri Light"/>
                <a:cs typeface="Hind Siliguri Light"/>
                <a:sym typeface="Hind Siliguri Light"/>
              </a:rPr>
              <a:t> Devuelve el DataFrame que resulta de ordenar las filas del DataFrame según los nombres de las filas. Si el argumento del parámetro ascending es True el orden es creciente y si es False decreciente.</a:t>
            </a:r>
            <a:endParaRPr sz="1200">
              <a:solidFill>
                <a:srgbClr val="314899"/>
              </a:solidFill>
              <a:latin typeface="Hind Siliguri Light"/>
              <a:ea typeface="Hind Siliguri Light"/>
              <a:cs typeface="Hind Siliguri Light"/>
              <a:sym typeface="Hind Siliguri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64"/>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565" name="Google Shape;565;p64"/>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566" name="Google Shape;566;p64"/>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567" name="Google Shape;567;p64"/>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568" name="Google Shape;568;p64"/>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569" name="Google Shape;569;p64"/>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570" name="Google Shape;570;p64"/>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chemeClr val="dk1"/>
              </a:buClr>
              <a:buSzPts val="1100"/>
              <a:buFont typeface="Arial"/>
              <a:buNone/>
            </a:pPr>
            <a:r>
              <a:rPr lang="es" sz="2200">
                <a:solidFill>
                  <a:srgbClr val="F04D93"/>
                </a:solidFill>
              </a:rPr>
              <a:t>Ordenar un </a:t>
            </a:r>
            <a:r>
              <a:rPr i="1" lang="es" sz="2200">
                <a:solidFill>
                  <a:srgbClr val="F04D93"/>
                </a:solidFill>
              </a:rPr>
              <a:t>DataFrame</a:t>
            </a:r>
            <a:endParaRPr i="1" sz="2400">
              <a:solidFill>
                <a:srgbClr val="F04D93"/>
              </a:solidFill>
            </a:endParaRPr>
          </a:p>
        </p:txBody>
      </p:sp>
      <p:sp>
        <p:nvSpPr>
          <p:cNvPr id="571" name="Google Shape;571;p64"/>
          <p:cNvSpPr txBox="1"/>
          <p:nvPr/>
        </p:nvSpPr>
        <p:spPr>
          <a:xfrm>
            <a:off x="463500" y="1188225"/>
            <a:ext cx="79356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Para eliminar las filas de un DataFrame que contienen datos desconocidos </a:t>
            </a:r>
            <a:r>
              <a:rPr i="1" lang="es" sz="1200">
                <a:solidFill>
                  <a:srgbClr val="314899"/>
                </a:solidFill>
                <a:latin typeface="Hind Siliguri Light"/>
                <a:ea typeface="Hind Siliguri Light"/>
                <a:cs typeface="Hind Siliguri Light"/>
                <a:sym typeface="Hind Siliguri Light"/>
              </a:rPr>
              <a:t>NaN o None</a:t>
            </a:r>
            <a:r>
              <a:rPr lang="es" sz="1200">
                <a:solidFill>
                  <a:srgbClr val="314899"/>
                </a:solidFill>
                <a:latin typeface="Hind Siliguri Light"/>
                <a:ea typeface="Hind Siliguri Light"/>
                <a:cs typeface="Hind Siliguri Light"/>
                <a:sym typeface="Hind Siliguri Light"/>
              </a:rPr>
              <a:t> se utiliza el siguiente método:</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df.dropna(subset=columnas).</a:t>
            </a:r>
            <a:r>
              <a:rPr lang="es" sz="1200">
                <a:solidFill>
                  <a:srgbClr val="314899"/>
                </a:solidFill>
                <a:latin typeface="Hind Siliguri Light"/>
                <a:ea typeface="Hind Siliguri Light"/>
                <a:cs typeface="Hind Siliguri Light"/>
                <a:sym typeface="Hind Siliguri Light"/>
              </a:rPr>
              <a:t> Devuelve el DataFrame que resulta de eliminar las filas que contienen algún dato desconocido o nulo en las columnas de la lista columna del DataFrame. </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Si no se pasa un argumento al parámetro subset se aplica a todas las columnas del DataFrame.</a:t>
            </a:r>
            <a:endParaRPr sz="1200">
              <a:solidFill>
                <a:srgbClr val="314899"/>
              </a:solidFill>
              <a:latin typeface="Hind Siliguri Light"/>
              <a:ea typeface="Hind Siliguri Light"/>
              <a:cs typeface="Hind Siliguri Light"/>
              <a:sym typeface="Hind Siliguri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65"/>
          <p:cNvPicPr preferRelativeResize="0"/>
          <p:nvPr/>
        </p:nvPicPr>
        <p:blipFill rotWithShape="1">
          <a:blip r:embed="rId3">
            <a:alphaModFix/>
          </a:blip>
          <a:srcRect b="7502" l="0" r="0" t="2755"/>
          <a:stretch/>
        </p:blipFill>
        <p:spPr>
          <a:xfrm>
            <a:off x="0" y="0"/>
            <a:ext cx="9144000" cy="5143499"/>
          </a:xfrm>
          <a:prstGeom prst="rect">
            <a:avLst/>
          </a:prstGeom>
          <a:noFill/>
          <a:ln>
            <a:noFill/>
          </a:ln>
        </p:spPr>
      </p:pic>
      <p:sp>
        <p:nvSpPr>
          <p:cNvPr id="577" name="Google Shape;577;p65"/>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Agrupación de un DataFrame</a:t>
            </a:r>
            <a:endParaRPr sz="3000">
              <a:solidFill>
                <a:srgbClr val="EFF1BF"/>
              </a:solidFill>
              <a:latin typeface="Montserrat ExtraBold"/>
              <a:ea typeface="Montserrat ExtraBold"/>
              <a:cs typeface="Montserrat ExtraBold"/>
              <a:sym typeface="Montserrat ExtraBold"/>
            </a:endParaRPr>
          </a:p>
        </p:txBody>
      </p:sp>
      <p:cxnSp>
        <p:nvCxnSpPr>
          <p:cNvPr id="578" name="Google Shape;578;p65"/>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579" name="Google Shape;579;p65"/>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580" name="Google Shape;580;p65"/>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581" name="Google Shape;581;p65"/>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4</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30"/>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49" name="Google Shape;149;p30"/>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150" name="Google Shape;150;p30"/>
          <p:cNvSpPr txBox="1"/>
          <p:nvPr/>
        </p:nvSpPr>
        <p:spPr>
          <a:xfrm>
            <a:off x="463500" y="1463288"/>
            <a:ext cx="8159400" cy="1797000"/>
          </a:xfrm>
          <a:prstGeom prst="rect">
            <a:avLst/>
          </a:prstGeom>
          <a:noFill/>
          <a:ln>
            <a:noFill/>
          </a:ln>
        </p:spPr>
        <p:txBody>
          <a:bodyPr anchorCtr="0" anchor="ctr" bIns="17150" lIns="34275" spcFirstLastPara="1" rIns="34275" wrap="square" tIns="17150">
            <a:noAutofit/>
          </a:bodyPr>
          <a:lstStyle/>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Define nuevas estructuras de datos basadas en los arrays de la librería NumPy pero con nuevas funcionalidades.</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Permite leer y escribir fácilmente ficheros en formato CSV, Excel y bases de datos SQL.</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Permite acceder a los datos mediante índices o nombres para filas y columnas.</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Ofrece métodos para reordenar, dividir y combinar conjuntos de datos.</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Permite trabajar con series temporales.</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Realiza todas estas operaciones de manera muy eficiente.</a:t>
            </a:r>
            <a:endParaRPr sz="1200">
              <a:solidFill>
                <a:srgbClr val="314899"/>
              </a:solidFill>
              <a:latin typeface="Hind Siliguri Light"/>
              <a:ea typeface="Hind Siliguri Light"/>
              <a:cs typeface="Hind Siliguri Light"/>
              <a:sym typeface="Hind Siliguri Light"/>
            </a:endParaRPr>
          </a:p>
        </p:txBody>
      </p:sp>
      <p:pic>
        <p:nvPicPr>
          <p:cNvPr id="151" name="Google Shape;151;p30"/>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52" name="Google Shape;152;p30"/>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53" name="Google Shape;153;p30"/>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54" name="Google Shape;154;p30"/>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55" name="Google Shape;155;p30"/>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Principales características</a:t>
            </a:r>
            <a:endParaRPr i="1" sz="2400">
              <a:latin typeface="Hind Siliguri Medium"/>
              <a:ea typeface="Hind Siliguri Medium"/>
              <a:cs typeface="Hind Siliguri Medium"/>
              <a:sym typeface="Hind Siliguri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66"/>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587" name="Google Shape;587;p66"/>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588" name="Google Shape;588;p66"/>
          <p:cNvSpPr txBox="1"/>
          <p:nvPr/>
        </p:nvSpPr>
        <p:spPr>
          <a:xfrm>
            <a:off x="463500" y="1053863"/>
            <a:ext cx="3832200" cy="1797000"/>
          </a:xfrm>
          <a:prstGeom prst="rect">
            <a:avLst/>
          </a:prstGeom>
          <a:noFill/>
          <a:ln>
            <a:noFill/>
          </a:ln>
        </p:spPr>
        <p:txBody>
          <a:bodyPr anchorCtr="0" anchor="t" bIns="17150" lIns="34275" spcFirstLastPara="1" rIns="34275" wrap="square" tIns="17150">
            <a:noAutofit/>
          </a:bodyPr>
          <a:lstStyle/>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En muchas aplicaciones es útil agrupar los datos de un DataFrame de acuerdo a los valores de una o varias columnas (categorías). Para dividir un DataFrame en grupos se utiliza el siguiente método:</a:t>
            </a:r>
            <a:endParaRPr sz="11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298450" lvl="0" marL="457200" marR="0" rtl="0" algn="just">
              <a:lnSpc>
                <a:spcPct val="100000"/>
              </a:lnSpc>
              <a:spcBef>
                <a:spcPts val="200"/>
              </a:spcBef>
              <a:spcAft>
                <a:spcPts val="0"/>
              </a:spcAft>
              <a:buClr>
                <a:srgbClr val="314899"/>
              </a:buClr>
              <a:buSzPts val="1100"/>
              <a:buFont typeface="Hind Siliguri Light"/>
              <a:buChar char="●"/>
            </a:pPr>
            <a:r>
              <a:rPr b="1" lang="es" sz="1100">
                <a:solidFill>
                  <a:srgbClr val="314899"/>
                </a:solidFill>
                <a:latin typeface="Hind Siliguri"/>
                <a:ea typeface="Hind Siliguri"/>
                <a:cs typeface="Hind Siliguri"/>
                <a:sym typeface="Hind Siliguri"/>
              </a:rPr>
              <a:t>df.groupby(columnas).groups </a:t>
            </a:r>
            <a:r>
              <a:rPr lang="es" sz="1100">
                <a:solidFill>
                  <a:srgbClr val="314899"/>
                </a:solidFill>
                <a:latin typeface="Hind Siliguri Light"/>
                <a:ea typeface="Hind Siliguri Light"/>
                <a:cs typeface="Hind Siliguri Light"/>
                <a:sym typeface="Hind Siliguri Light"/>
              </a:rPr>
              <a:t>: Devuelve un diccionario con cuyas claves son las tuplas que resultan de todas las combinaciones de los valores de las columnas con nombres en la lista </a:t>
            </a:r>
            <a:r>
              <a:rPr i="1" lang="es" sz="1100">
                <a:solidFill>
                  <a:srgbClr val="314899"/>
                </a:solidFill>
                <a:latin typeface="Hind Siliguri Light"/>
                <a:ea typeface="Hind Siliguri Light"/>
                <a:cs typeface="Hind Siliguri Light"/>
                <a:sym typeface="Hind Siliguri Light"/>
              </a:rPr>
              <a:t>c</a:t>
            </a:r>
            <a:r>
              <a:rPr i="1" lang="es" sz="1100">
                <a:solidFill>
                  <a:srgbClr val="314899"/>
                </a:solidFill>
                <a:latin typeface="Hind Siliguri Light"/>
                <a:ea typeface="Hind Siliguri Light"/>
                <a:cs typeface="Hind Siliguri Light"/>
                <a:sym typeface="Hind Siliguri Light"/>
              </a:rPr>
              <a:t>olum</a:t>
            </a:r>
            <a:r>
              <a:rPr i="1" lang="es" sz="1100">
                <a:solidFill>
                  <a:srgbClr val="314899"/>
                </a:solidFill>
                <a:latin typeface="Hind Siliguri Light"/>
                <a:ea typeface="Hind Siliguri Light"/>
                <a:cs typeface="Hind Siliguri Light"/>
                <a:sym typeface="Hind Siliguri Light"/>
              </a:rPr>
              <a:t>nas</a:t>
            </a:r>
            <a:r>
              <a:rPr lang="es" sz="1100">
                <a:solidFill>
                  <a:srgbClr val="314899"/>
                </a:solidFill>
                <a:latin typeface="Hind Siliguri Light"/>
                <a:ea typeface="Hind Siliguri Light"/>
                <a:cs typeface="Hind Siliguri Light"/>
                <a:sym typeface="Hind Siliguri Light"/>
              </a:rPr>
              <a:t>, y valores las listas de los nombres de las filas que contienen esos valores en las correspondientes columnas del DataFrame.</a:t>
            </a:r>
            <a:endParaRPr sz="11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Para obtener un grupo concreto se utiliza el siguiente método:</a:t>
            </a:r>
            <a:endParaRPr sz="11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298450" lvl="0" marL="457200" marR="0" rtl="0" algn="just">
              <a:lnSpc>
                <a:spcPct val="100000"/>
              </a:lnSpc>
              <a:spcBef>
                <a:spcPts val="200"/>
              </a:spcBef>
              <a:spcAft>
                <a:spcPts val="0"/>
              </a:spcAft>
              <a:buClr>
                <a:srgbClr val="314899"/>
              </a:buClr>
              <a:buSzPts val="1100"/>
              <a:buFont typeface="Hind Siliguri Light"/>
              <a:buChar char="●"/>
            </a:pPr>
            <a:r>
              <a:rPr b="1" lang="es" sz="1100">
                <a:solidFill>
                  <a:srgbClr val="314899"/>
                </a:solidFill>
                <a:latin typeface="Hind Siliguri"/>
                <a:ea typeface="Hind Siliguri"/>
                <a:cs typeface="Hind Siliguri"/>
                <a:sym typeface="Hind Siliguri"/>
              </a:rPr>
              <a:t>df.groupby(columnas).get_group(valores).</a:t>
            </a:r>
            <a:r>
              <a:rPr lang="es" sz="1100">
                <a:solidFill>
                  <a:srgbClr val="314899"/>
                </a:solidFill>
                <a:latin typeface="Hind Siliguri Light"/>
                <a:ea typeface="Hind Siliguri Light"/>
                <a:cs typeface="Hind Siliguri Light"/>
                <a:sym typeface="Hind Siliguri Light"/>
              </a:rPr>
              <a:t> Devuelve un DataFrame con las filas del DataFrame que cumplen que las columnas de la lista columnas presentan los valores de la tupla valores. </a:t>
            </a:r>
            <a:r>
              <a:rPr i="1" lang="es" sz="1100">
                <a:solidFill>
                  <a:srgbClr val="314899"/>
                </a:solidFill>
                <a:latin typeface="Hind Siliguri Light"/>
                <a:ea typeface="Hind Siliguri Light"/>
                <a:cs typeface="Hind Siliguri Light"/>
                <a:sym typeface="Hind Siliguri Light"/>
              </a:rPr>
              <a:t>Columnas y valores</a:t>
            </a:r>
            <a:r>
              <a:rPr lang="es" sz="1100">
                <a:solidFill>
                  <a:srgbClr val="314899"/>
                </a:solidFill>
                <a:latin typeface="Hind Siliguri Light"/>
                <a:ea typeface="Hind Siliguri Light"/>
                <a:cs typeface="Hind Siliguri Light"/>
                <a:sym typeface="Hind Siliguri Light"/>
              </a:rPr>
              <a:t> deben tener el mismo tamaño.</a:t>
            </a:r>
            <a:endParaRPr sz="11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pic>
        <p:nvPicPr>
          <p:cNvPr id="589" name="Google Shape;589;p66"/>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590" name="Google Shape;590;p66"/>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591" name="Google Shape;591;p66"/>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592" name="Google Shape;592;p66"/>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593" name="Google Shape;593;p66"/>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Dividir un </a:t>
            </a:r>
            <a:r>
              <a:rPr i="1" lang="es" sz="2200">
                <a:solidFill>
                  <a:srgbClr val="F04D93"/>
                </a:solidFill>
              </a:rPr>
              <a:t>DataFrame</a:t>
            </a:r>
            <a:endParaRPr i="1" sz="2400">
              <a:latin typeface="Hind Siliguri Medium"/>
              <a:ea typeface="Hind Siliguri Medium"/>
              <a:cs typeface="Hind Siliguri Medium"/>
              <a:sym typeface="Hind Siliguri Medium"/>
            </a:endParaRPr>
          </a:p>
        </p:txBody>
      </p:sp>
      <p:pic>
        <p:nvPicPr>
          <p:cNvPr descr="División en grupos de un DataFrame" id="594" name="Google Shape;594;p66"/>
          <p:cNvPicPr preferRelativeResize="0"/>
          <p:nvPr/>
        </p:nvPicPr>
        <p:blipFill rotWithShape="1">
          <a:blip r:embed="rId6">
            <a:alphaModFix/>
          </a:blip>
          <a:srcRect b="0" l="0" r="0" t="0"/>
          <a:stretch/>
        </p:blipFill>
        <p:spPr>
          <a:xfrm>
            <a:off x="4698965" y="1711439"/>
            <a:ext cx="3825134" cy="21863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67"/>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600" name="Google Shape;600;p67"/>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601" name="Google Shape;601;p67"/>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602" name="Google Shape;602;p67"/>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603" name="Google Shape;603;p67"/>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604" name="Google Shape;604;p67"/>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605" name="Google Shape;605;p67"/>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chemeClr val="dk1"/>
              </a:buClr>
              <a:buSzPts val="1100"/>
              <a:buFont typeface="Arial"/>
              <a:buNone/>
            </a:pPr>
            <a:r>
              <a:rPr lang="es" sz="2000">
                <a:solidFill>
                  <a:srgbClr val="F04D93"/>
                </a:solidFill>
              </a:rPr>
              <a:t>Aplicar una función de agregación por grupos a un DataFrame</a:t>
            </a:r>
            <a:endParaRPr sz="2000">
              <a:solidFill>
                <a:srgbClr val="F04D93"/>
              </a:solidFill>
            </a:endParaRPr>
          </a:p>
        </p:txBody>
      </p:sp>
      <p:sp>
        <p:nvSpPr>
          <p:cNvPr id="606" name="Google Shape;606;p67"/>
          <p:cNvSpPr txBox="1"/>
          <p:nvPr/>
        </p:nvSpPr>
        <p:spPr>
          <a:xfrm>
            <a:off x="463500" y="970225"/>
            <a:ext cx="7935600" cy="19035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Una vez dividido el DataFame en grupos, es posible aplicar funciones de agregación a cada grupo mediante el siguiente método:</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df.groupby(columnas).agg(funciones). Devuelve un DataFrame con el resultado de aplicar las funciones de agregación de la lista funciones a cada uno de los DataFrames que resultan de dividir el DataFrame según las columnas de la lista columnas.</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Una función de agregación toma como argumento una lista y devuelve una único valor. Algunas de las funciones de agregación más comunes son:</a:t>
            </a:r>
            <a:endParaRPr sz="1200">
              <a:solidFill>
                <a:srgbClr val="314899"/>
              </a:solidFill>
              <a:latin typeface="Hind Siliguri Light"/>
              <a:ea typeface="Hind Siliguri Light"/>
              <a:cs typeface="Hind Siliguri Light"/>
              <a:sym typeface="Hind Siliguri Light"/>
            </a:endParaRPr>
          </a:p>
        </p:txBody>
      </p:sp>
      <p:graphicFrame>
        <p:nvGraphicFramePr>
          <p:cNvPr id="607" name="Google Shape;607;p67"/>
          <p:cNvGraphicFramePr/>
          <p:nvPr/>
        </p:nvGraphicFramePr>
        <p:xfrm>
          <a:off x="810475" y="3005682"/>
          <a:ext cx="3000000" cy="3000000"/>
        </p:xfrm>
        <a:graphic>
          <a:graphicData uri="http://schemas.openxmlformats.org/drawingml/2006/table">
            <a:tbl>
              <a:tblPr bandRow="1" firstRow="1">
                <a:noFill/>
                <a:tableStyleId>{3506B04D-FCDC-442C-BE2D-6B0C4185FDDF}</a:tableStyleId>
              </a:tblPr>
              <a:tblGrid>
                <a:gridCol w="1710325"/>
                <a:gridCol w="5410725"/>
              </a:tblGrid>
              <a:tr h="232950">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1000" u="none" cap="none" strike="noStrike">
                          <a:latin typeface="Hind Siliguri"/>
                          <a:ea typeface="Hind Siliguri"/>
                          <a:cs typeface="Hind Siliguri"/>
                          <a:sym typeface="Hind Siliguri"/>
                        </a:rPr>
                        <a:t>Función</a:t>
                      </a:r>
                      <a:endParaRPr b="0"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1000" u="none" cap="none" strike="noStrike">
                          <a:latin typeface="Hind Siliguri"/>
                          <a:ea typeface="Hind Siliguri"/>
                          <a:cs typeface="Hind Siliguri"/>
                          <a:sym typeface="Hind Siliguri"/>
                        </a:rPr>
                        <a:t>Descripción</a:t>
                      </a:r>
                      <a:endParaRPr b="0" sz="1000">
                        <a:latin typeface="Hind Siliguri"/>
                        <a:ea typeface="Hind Siliguri"/>
                        <a:cs typeface="Hind Siliguri"/>
                        <a:sym typeface="Hind Siliguri"/>
                      </a:endParaRPr>
                    </a:p>
                  </a:txBody>
                  <a:tcPr marT="45725" marB="45725" marR="91450" marL="91450"/>
                </a:tc>
              </a:tr>
              <a:tr h="2329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np.min</a:t>
                      </a:r>
                      <a:endParaRPr sz="1000" u="none" cap="none" strike="noStrike">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Devuelve el mínimo de una lista de valores</a:t>
                      </a:r>
                      <a:endParaRPr sz="1000">
                        <a:latin typeface="Hind Siliguri"/>
                        <a:ea typeface="Hind Siliguri"/>
                        <a:cs typeface="Hind Siliguri"/>
                        <a:sym typeface="Hind Siliguri"/>
                      </a:endParaRPr>
                    </a:p>
                  </a:txBody>
                  <a:tcPr marT="45725" marB="45725" marR="91450" marL="91450"/>
                </a:tc>
              </a:tr>
              <a:tr h="2329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np.max</a:t>
                      </a:r>
                      <a:endParaRPr sz="1000" u="none" cap="none" strike="noStrike">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Devuelve el máximo de una lista de valores</a:t>
                      </a:r>
                      <a:endParaRPr sz="1000">
                        <a:latin typeface="Hind Siliguri"/>
                        <a:ea typeface="Hind Siliguri"/>
                        <a:cs typeface="Hind Siliguri"/>
                        <a:sym typeface="Hind Siliguri"/>
                      </a:endParaRPr>
                    </a:p>
                  </a:txBody>
                  <a:tcPr marT="45725" marB="45725" marR="91450" marL="91450"/>
                </a:tc>
              </a:tr>
              <a:tr h="2329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np.count_nonzero</a:t>
                      </a:r>
                      <a:endParaRPr sz="1000" u="none" cap="none" strike="noStrike">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Devuelve el número de valores no nulos de una lista de valores</a:t>
                      </a:r>
                      <a:endParaRPr sz="1000">
                        <a:latin typeface="Hind Siliguri"/>
                        <a:ea typeface="Hind Siliguri"/>
                        <a:cs typeface="Hind Siliguri"/>
                        <a:sym typeface="Hind Siliguri"/>
                      </a:endParaRPr>
                    </a:p>
                  </a:txBody>
                  <a:tcPr marT="45725" marB="45725" marR="91450" marL="91450"/>
                </a:tc>
              </a:tr>
              <a:tr h="2329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np.sum</a:t>
                      </a:r>
                      <a:endParaRPr sz="1000" u="none" cap="none" strike="noStrike">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Devuelve la suma de una lista de valores</a:t>
                      </a:r>
                      <a:endParaRPr sz="1000">
                        <a:latin typeface="Hind Siliguri"/>
                        <a:ea typeface="Hind Siliguri"/>
                        <a:cs typeface="Hind Siliguri"/>
                        <a:sym typeface="Hind Siliguri"/>
                      </a:endParaRPr>
                    </a:p>
                  </a:txBody>
                  <a:tcPr marT="45725" marB="45725" marR="91450" marL="91450"/>
                </a:tc>
              </a:tr>
              <a:tr h="2329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np.mean</a:t>
                      </a:r>
                      <a:endParaRPr sz="1000" u="none" cap="none" strike="noStrike">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Devuelve la media de una lista de valores</a:t>
                      </a:r>
                      <a:endParaRPr sz="1000">
                        <a:latin typeface="Hind Siliguri"/>
                        <a:ea typeface="Hind Siliguri"/>
                        <a:cs typeface="Hind Siliguri"/>
                        <a:sym typeface="Hind Siliguri"/>
                      </a:endParaRPr>
                    </a:p>
                  </a:txBody>
                  <a:tcPr marT="45725" marB="45725" marR="91450" marL="91450"/>
                </a:tc>
              </a:tr>
              <a:tr h="2329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np.std</a:t>
                      </a:r>
                      <a:endParaRPr sz="1000" u="none" cap="none" strike="noStrike">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Devuelve la desviación típica de una lista de valoers</a:t>
                      </a:r>
                      <a:endParaRPr sz="1000" u="none" cap="none" strike="noStrike">
                        <a:latin typeface="Hind Siliguri"/>
                        <a:ea typeface="Hind Siliguri"/>
                        <a:cs typeface="Hind Siliguri"/>
                        <a:sym typeface="Hind Siliguri"/>
                      </a:endParaRPr>
                    </a:p>
                  </a:txBody>
                  <a:tcPr marT="45725" marB="45725" marR="91450" marL="91450"/>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68"/>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613" name="Google Shape;613;p68"/>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614" name="Google Shape;614;p68"/>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615" name="Google Shape;615;p68"/>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616" name="Google Shape;616;p68"/>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617" name="Google Shape;617;p68"/>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618" name="Google Shape;618;p68"/>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chemeClr val="dk1"/>
              </a:buClr>
              <a:buSzPts val="1100"/>
              <a:buFont typeface="Arial"/>
              <a:buNone/>
            </a:pPr>
            <a:r>
              <a:rPr lang="es" sz="2000">
                <a:solidFill>
                  <a:srgbClr val="F04D93"/>
                </a:solidFill>
              </a:rPr>
              <a:t>Reestructurar un </a:t>
            </a:r>
            <a:r>
              <a:rPr i="1" lang="es" sz="2000">
                <a:solidFill>
                  <a:srgbClr val="F04D93"/>
                </a:solidFill>
              </a:rPr>
              <a:t>DataFrame</a:t>
            </a:r>
            <a:endParaRPr i="1" sz="2000">
              <a:solidFill>
                <a:srgbClr val="F04D93"/>
              </a:solidFill>
            </a:endParaRPr>
          </a:p>
        </p:txBody>
      </p:sp>
      <p:sp>
        <p:nvSpPr>
          <p:cNvPr id="619" name="Google Shape;619;p68"/>
          <p:cNvSpPr txBox="1"/>
          <p:nvPr/>
        </p:nvSpPr>
        <p:spPr>
          <a:xfrm>
            <a:off x="463500" y="1234250"/>
            <a:ext cx="7935600" cy="19035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b="1" lang="es" sz="1000" u="sng">
                <a:solidFill>
                  <a:srgbClr val="314899"/>
                </a:solidFill>
                <a:latin typeface="Hind Siliguri"/>
                <a:ea typeface="Hind Siliguri"/>
                <a:cs typeface="Hind Siliguri"/>
                <a:sym typeface="Hind Siliguri"/>
              </a:rPr>
              <a:t>Formato largo</a:t>
            </a:r>
            <a:endParaRPr b="1" sz="1000" u="sng">
              <a:solidFill>
                <a:srgbClr val="314899"/>
              </a:solidFill>
              <a:latin typeface="Hind Siliguri"/>
              <a:ea typeface="Hind Siliguri"/>
              <a:cs typeface="Hind Siliguri"/>
              <a:sym typeface="Hind Siliguri"/>
            </a:endParaRPr>
          </a:p>
          <a:p>
            <a:pPr indent="0" lvl="0" marL="457200" marR="0" rtl="0" algn="just">
              <a:lnSpc>
                <a:spcPct val="100000"/>
              </a:lnSpc>
              <a:spcBef>
                <a:spcPts val="200"/>
              </a:spcBef>
              <a:spcAft>
                <a:spcPts val="0"/>
              </a:spcAft>
              <a:buNone/>
            </a:pPr>
            <a:r>
              <a:t/>
            </a:r>
            <a:endParaRPr sz="1000">
              <a:solidFill>
                <a:srgbClr val="314899"/>
              </a:solidFill>
              <a:latin typeface="Hind Siliguri Light"/>
              <a:ea typeface="Hind Siliguri Light"/>
              <a:cs typeface="Hind Siliguri Light"/>
              <a:sym typeface="Hind Siliguri Light"/>
            </a:endParaRPr>
          </a:p>
          <a:p>
            <a:pPr indent="-292100" lvl="0" marL="457200" marR="0" rtl="0" algn="just">
              <a:lnSpc>
                <a:spcPct val="100000"/>
              </a:lnSpc>
              <a:spcBef>
                <a:spcPts val="200"/>
              </a:spcBef>
              <a:spcAft>
                <a:spcPts val="0"/>
              </a:spcAft>
              <a:buClr>
                <a:srgbClr val="314899"/>
              </a:buClr>
              <a:buSzPts val="1000"/>
              <a:buFont typeface="Hind Siliguri Light"/>
              <a:buChar char="●"/>
            </a:pPr>
            <a:r>
              <a:rPr b="1" lang="es" sz="1000">
                <a:solidFill>
                  <a:srgbClr val="314899"/>
                </a:solidFill>
                <a:latin typeface="Hind Siliguri"/>
                <a:ea typeface="Hind Siliguri"/>
                <a:cs typeface="Hind Siliguri"/>
                <a:sym typeface="Hind Siliguri"/>
              </a:rPr>
              <a:t>df.melt(id_vars=id-columnas, value_vars=columnas, var_name=nombre-columnas, var_value=nombre-valores) :</a:t>
            </a:r>
            <a:r>
              <a:rPr lang="es" sz="1000">
                <a:solidFill>
                  <a:srgbClr val="314899"/>
                </a:solidFill>
                <a:latin typeface="Hind Siliguri Light"/>
                <a:ea typeface="Hind Siliguri Light"/>
                <a:cs typeface="Hind Siliguri Light"/>
                <a:sym typeface="Hind Siliguri Light"/>
              </a:rPr>
              <a:t> Devuelve el DataFrame que resulta de convertir el DataFrame de formato ancho a formato largo. Todas las columnas de lista columnas se reestructuran en dos nuevas columnas con nombres nombre-columnas y nombre-valores que contienen los nombres de las columnas originales y sus valores, respectivamente. Las columnas en la lista id-columnas se mantienen sin reestructurar.</a:t>
            </a:r>
            <a:endParaRPr sz="1000">
              <a:solidFill>
                <a:srgbClr val="314899"/>
              </a:solidFill>
              <a:latin typeface="Hind Siliguri Light"/>
              <a:ea typeface="Hind Siliguri Light"/>
              <a:cs typeface="Hind Siliguri Light"/>
              <a:sym typeface="Hind Siliguri Light"/>
            </a:endParaRPr>
          </a:p>
          <a:p>
            <a:pPr indent="-292100" lvl="0" marL="457200" marR="0" rtl="0" algn="just">
              <a:lnSpc>
                <a:spcPct val="100000"/>
              </a:lnSpc>
              <a:spcBef>
                <a:spcPts val="0"/>
              </a:spcBef>
              <a:spcAft>
                <a:spcPts val="0"/>
              </a:spcAft>
              <a:buClr>
                <a:srgbClr val="314899"/>
              </a:buClr>
              <a:buSzPts val="1000"/>
              <a:buFont typeface="Hind Siliguri Light"/>
              <a:buChar char="●"/>
            </a:pPr>
            <a:r>
              <a:rPr lang="es" sz="1000">
                <a:solidFill>
                  <a:srgbClr val="314899"/>
                </a:solidFill>
                <a:latin typeface="Hind Siliguri Light"/>
                <a:ea typeface="Hind Siliguri Light"/>
                <a:cs typeface="Hind Siliguri Light"/>
                <a:sym typeface="Hind Siliguri Light"/>
              </a:rPr>
              <a:t> Si no se pasa la lista columnas entonces se reestructuran todas las columnas excepto las columnas de la lista id-columnas.</a:t>
            </a:r>
            <a:endParaRPr sz="10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0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b="1" lang="es" sz="1000" u="sng">
                <a:solidFill>
                  <a:srgbClr val="314899"/>
                </a:solidFill>
                <a:latin typeface="Hind Siliguri"/>
                <a:ea typeface="Hind Siliguri"/>
                <a:cs typeface="Hind Siliguri"/>
                <a:sym typeface="Hind Siliguri"/>
              </a:rPr>
              <a:t>Formato ancho</a:t>
            </a:r>
            <a:endParaRPr b="1" sz="1000" u="sng">
              <a:solidFill>
                <a:srgbClr val="314899"/>
              </a:solidFill>
              <a:latin typeface="Hind Siliguri"/>
              <a:ea typeface="Hind Siliguri"/>
              <a:cs typeface="Hind Siliguri"/>
              <a:sym typeface="Hind Siliguri"/>
            </a:endParaRPr>
          </a:p>
          <a:p>
            <a:pPr indent="0" lvl="0" marL="457200" marR="0" rtl="0" algn="just">
              <a:lnSpc>
                <a:spcPct val="100000"/>
              </a:lnSpc>
              <a:spcBef>
                <a:spcPts val="200"/>
              </a:spcBef>
              <a:spcAft>
                <a:spcPts val="0"/>
              </a:spcAft>
              <a:buNone/>
            </a:pPr>
            <a:r>
              <a:t/>
            </a:r>
            <a:endParaRPr sz="1000">
              <a:solidFill>
                <a:srgbClr val="314899"/>
              </a:solidFill>
              <a:latin typeface="Hind Siliguri Light"/>
              <a:ea typeface="Hind Siliguri Light"/>
              <a:cs typeface="Hind Siliguri Light"/>
              <a:sym typeface="Hind Siliguri Light"/>
            </a:endParaRPr>
          </a:p>
          <a:p>
            <a:pPr indent="-292100" lvl="0" marL="457200" marR="0" rtl="0" algn="just">
              <a:lnSpc>
                <a:spcPct val="100000"/>
              </a:lnSpc>
              <a:spcBef>
                <a:spcPts val="200"/>
              </a:spcBef>
              <a:spcAft>
                <a:spcPts val="0"/>
              </a:spcAft>
              <a:buClr>
                <a:srgbClr val="314899"/>
              </a:buClr>
              <a:buSzPts val="1000"/>
              <a:buFont typeface="Hind Siliguri Light"/>
              <a:buChar char="●"/>
            </a:pPr>
            <a:r>
              <a:rPr b="1" lang="es" sz="1000">
                <a:solidFill>
                  <a:srgbClr val="314899"/>
                </a:solidFill>
                <a:latin typeface="Hind Siliguri"/>
                <a:ea typeface="Hind Siliguri"/>
                <a:cs typeface="Hind Siliguri"/>
                <a:sym typeface="Hind Siliguri"/>
              </a:rPr>
              <a:t>df.pivot(index=filas, columns=columna, values=valores).</a:t>
            </a:r>
            <a:r>
              <a:rPr lang="es" sz="1000">
                <a:solidFill>
                  <a:srgbClr val="314899"/>
                </a:solidFill>
                <a:latin typeface="Hind Siliguri Light"/>
                <a:ea typeface="Hind Siliguri Light"/>
                <a:cs typeface="Hind Siliguri Light"/>
                <a:sym typeface="Hind Siliguri Light"/>
              </a:rPr>
              <a:t> Devuelve el DataFrame que resulta de convertir el DataFrame de formato largo a formato ancho. Se crean tantas columnas nuevas como valores distintos haya en la columna columna. Los nombres de estas nuevas columnas son los valores de la columna columna mientras que sus valores se toman de la columna valores. Los nombres del índice del nuevo DataFrame se toman de los valores de la columna filas.</a:t>
            </a:r>
            <a:endParaRPr sz="10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pic>
        <p:nvPicPr>
          <p:cNvPr descr="Formatos de un DataFrame" id="620" name="Google Shape;620;p68"/>
          <p:cNvPicPr preferRelativeResize="0"/>
          <p:nvPr/>
        </p:nvPicPr>
        <p:blipFill rotWithShape="1">
          <a:blip r:embed="rId6">
            <a:alphaModFix/>
          </a:blip>
          <a:srcRect b="0" l="0" r="0" t="0"/>
          <a:stretch/>
        </p:blipFill>
        <p:spPr>
          <a:xfrm>
            <a:off x="2691252" y="3323625"/>
            <a:ext cx="3761500" cy="1653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69"/>
          <p:cNvPicPr preferRelativeResize="0"/>
          <p:nvPr/>
        </p:nvPicPr>
        <p:blipFill rotWithShape="1">
          <a:blip r:embed="rId3">
            <a:alphaModFix/>
          </a:blip>
          <a:srcRect b="3212" l="0" r="0" t="7044"/>
          <a:stretch/>
        </p:blipFill>
        <p:spPr>
          <a:xfrm>
            <a:off x="0" y="0"/>
            <a:ext cx="9144000" cy="5143499"/>
          </a:xfrm>
          <a:prstGeom prst="rect">
            <a:avLst/>
          </a:prstGeom>
          <a:noFill/>
          <a:ln>
            <a:noFill/>
          </a:ln>
        </p:spPr>
      </p:pic>
      <p:sp>
        <p:nvSpPr>
          <p:cNvPr id="626" name="Google Shape;626;p69"/>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rgbClr val="EFF1BF"/>
                </a:solidFill>
                <a:latin typeface="Montserrat ExtraBold"/>
                <a:ea typeface="Montserrat ExtraBold"/>
                <a:cs typeface="Montserrat ExtraBold"/>
                <a:sym typeface="Montserrat ExtraBold"/>
              </a:rPr>
              <a:t>¡A practicar!</a:t>
            </a:r>
            <a:endParaRPr sz="3000">
              <a:solidFill>
                <a:srgbClr val="EFF1BF"/>
              </a:solidFill>
              <a:latin typeface="Montserrat ExtraBold"/>
              <a:ea typeface="Montserrat ExtraBold"/>
              <a:cs typeface="Montserrat ExtraBold"/>
              <a:sym typeface="Montserrat ExtraBold"/>
            </a:endParaRPr>
          </a:p>
        </p:txBody>
      </p:sp>
      <p:cxnSp>
        <p:nvCxnSpPr>
          <p:cNvPr id="627" name="Google Shape;627;p69"/>
          <p:cNvCxnSpPr/>
          <p:nvPr/>
        </p:nvCxnSpPr>
        <p:spPr>
          <a:xfrm>
            <a:off x="2755650"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628" name="Google Shape;628;p69"/>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629" name="Google Shape;629;p69"/>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70"/>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635" name="Google Shape;635;p70"/>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636" name="Google Shape;636;p70"/>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637" name="Google Shape;637;p70"/>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638" name="Google Shape;638;p70"/>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639" name="Google Shape;639;p70"/>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640" name="Google Shape;640;p70"/>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Ejercicios con </a:t>
            </a:r>
            <a:r>
              <a:rPr i="1" lang="es" sz="2200">
                <a:solidFill>
                  <a:srgbClr val="F04D93"/>
                </a:solidFill>
              </a:rPr>
              <a:t>Series</a:t>
            </a:r>
            <a:endParaRPr i="1" sz="2400">
              <a:latin typeface="Hind Siliguri Medium"/>
              <a:ea typeface="Hind Siliguri Medium"/>
              <a:cs typeface="Hind Siliguri Medium"/>
              <a:sym typeface="Hind Siliguri Medium"/>
            </a:endParaRPr>
          </a:p>
        </p:txBody>
      </p:sp>
      <p:sp>
        <p:nvSpPr>
          <p:cNvPr id="641" name="Google Shape;641;p70"/>
          <p:cNvSpPr txBox="1"/>
          <p:nvPr/>
        </p:nvSpPr>
        <p:spPr>
          <a:xfrm>
            <a:off x="463500" y="1499634"/>
            <a:ext cx="7857300" cy="2703900"/>
          </a:xfrm>
          <a:prstGeom prst="rect">
            <a:avLst/>
          </a:prstGeom>
          <a:noFill/>
          <a:ln>
            <a:noFill/>
          </a:ln>
        </p:spPr>
        <p:txBody>
          <a:bodyPr anchorCtr="0" anchor="ctr" bIns="50800" lIns="50800" spcFirstLastPara="1" rIns="50800" wrap="square" tIns="50800">
            <a:spAutoFit/>
          </a:bodyPr>
          <a:lstStyle/>
          <a:p>
            <a:pPr indent="0" lvl="0" marL="457200" marR="0" rtl="0" algn="l">
              <a:lnSpc>
                <a:spcPct val="100000"/>
              </a:lnSpc>
              <a:spcBef>
                <a:spcPts val="0"/>
              </a:spcBef>
              <a:spcAft>
                <a:spcPts val="0"/>
              </a:spcAft>
              <a:buNone/>
            </a:pPr>
            <a:r>
              <a:rPr lang="es" sz="1300">
                <a:solidFill>
                  <a:srgbClr val="314899"/>
                </a:solidFill>
                <a:latin typeface="Hind Siliguri"/>
                <a:ea typeface="Hind Siliguri"/>
                <a:cs typeface="Hind Siliguri"/>
                <a:sym typeface="Hind Siliguri"/>
              </a:rPr>
              <a:t>brand = ['Camp', 'Camp', 'Petzl', 'Petzl', 'Edelrid', 'Edelrid', 'Edelrid’, 'Black Diamond', 'Black Diamond', 'Mammut']</a:t>
            </a:r>
            <a:endParaRPr sz="1300">
              <a:solidFill>
                <a:srgbClr val="314899"/>
              </a:solidFill>
              <a:latin typeface="Hind Siliguri"/>
              <a:ea typeface="Hind Siliguri"/>
              <a:cs typeface="Hind Siliguri"/>
              <a:sym typeface="Hind Siliguri"/>
            </a:endParaRPr>
          </a:p>
          <a:p>
            <a:pPr indent="0" lvl="0" marL="457200" marR="0" rtl="0" algn="l">
              <a:lnSpc>
                <a:spcPct val="100000"/>
              </a:lnSpc>
              <a:spcBef>
                <a:spcPts val="0"/>
              </a:spcBef>
              <a:spcAft>
                <a:spcPts val="0"/>
              </a:spcAft>
              <a:buNone/>
            </a:pPr>
            <a:r>
              <a:rPr lang="es" sz="1300">
                <a:solidFill>
                  <a:srgbClr val="314899"/>
                </a:solidFill>
                <a:latin typeface="Hind Siliguri"/>
                <a:ea typeface="Hind Siliguri"/>
                <a:cs typeface="Hind Siliguri"/>
                <a:sym typeface="Hind Siliguri"/>
              </a:rPr>
              <a:t>models = ['Energy', 'Jasper', 'Simba', 'Adjama New', 'Moe', 'Orion', 'Leaf','Xenes', 'Chaos', 'Ophir']</a:t>
            </a:r>
            <a:endParaRPr sz="1300">
              <a:solidFill>
                <a:srgbClr val="314899"/>
              </a:solidFill>
              <a:latin typeface="Hind Siliguri"/>
              <a:ea typeface="Hind Siliguri"/>
              <a:cs typeface="Hind Siliguri"/>
              <a:sym typeface="Hind Siliguri"/>
            </a:endParaRPr>
          </a:p>
          <a:p>
            <a:pPr indent="0" lvl="0" marL="457200" marR="0" rtl="0" algn="l">
              <a:lnSpc>
                <a:spcPct val="100000"/>
              </a:lnSpc>
              <a:spcBef>
                <a:spcPts val="0"/>
              </a:spcBef>
              <a:spcAft>
                <a:spcPts val="0"/>
              </a:spcAft>
              <a:buNone/>
            </a:pPr>
            <a:r>
              <a:rPr lang="es" sz="1300">
                <a:solidFill>
                  <a:srgbClr val="314899"/>
                </a:solidFill>
                <a:latin typeface="Hind Siliguri"/>
                <a:ea typeface="Hind Siliguri"/>
                <a:cs typeface="Hind Siliguri"/>
                <a:sym typeface="Hind Siliguri"/>
              </a:rPr>
              <a:t>prices = [39.90, 56.00, 45.00, 75.00, 49.90, 99.90, 65.00, 119.90, 99.90, 55.00]</a:t>
            </a:r>
            <a:endParaRPr sz="1300">
              <a:solidFill>
                <a:srgbClr val="314899"/>
              </a:solidFill>
              <a:latin typeface="Hind Siliguri"/>
              <a:ea typeface="Hind Siliguri"/>
              <a:cs typeface="Hind Siliguri"/>
              <a:sym typeface="Hind Siliguri"/>
            </a:endParaRPr>
          </a:p>
          <a:p>
            <a:pPr indent="0" lvl="0" marL="457200" marR="0" rtl="0" algn="l">
              <a:lnSpc>
                <a:spcPct val="100000"/>
              </a:lnSpc>
              <a:spcBef>
                <a:spcPts val="0"/>
              </a:spcBef>
              <a:spcAft>
                <a:spcPts val="0"/>
              </a:spcAft>
              <a:buNone/>
            </a:pPr>
            <a:r>
              <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Crea las listas brand, models y prices citadas anteriormente.</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Series en la que models sean los índices y prices los valores</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los modelos con el precio menor que 70 euros.</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nueva Series que contenta el precio original para todos los productos excepto para la marca (brand) “Edelrid”, a la que hay que realizarle el 10% de descuento.</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pic>
        <p:nvPicPr>
          <p:cNvPr id="646" name="Google Shape;646;p71"/>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647" name="Google Shape;647;p71"/>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648" name="Google Shape;648;p71"/>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649" name="Google Shape;649;p71"/>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650" name="Google Shape;650;p71"/>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651" name="Google Shape;651;p71"/>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652" name="Google Shape;652;p71"/>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Ejercicios con </a:t>
            </a:r>
            <a:r>
              <a:rPr i="1" lang="es" sz="2200">
                <a:solidFill>
                  <a:srgbClr val="F04D93"/>
                </a:solidFill>
              </a:rPr>
              <a:t>Series</a:t>
            </a:r>
            <a:endParaRPr i="1" sz="2400">
              <a:latin typeface="Hind Siliguri Medium"/>
              <a:ea typeface="Hind Siliguri Medium"/>
              <a:cs typeface="Hind Siliguri Medium"/>
              <a:sym typeface="Hind Siliguri Medium"/>
            </a:endParaRPr>
          </a:p>
        </p:txBody>
      </p:sp>
      <p:sp>
        <p:nvSpPr>
          <p:cNvPr id="653" name="Google Shape;653;p71"/>
          <p:cNvSpPr txBox="1"/>
          <p:nvPr/>
        </p:nvSpPr>
        <p:spPr>
          <a:xfrm>
            <a:off x="463500" y="947334"/>
            <a:ext cx="7857300" cy="4397100"/>
          </a:xfrm>
          <a:prstGeom prst="rect">
            <a:avLst/>
          </a:prstGeom>
          <a:noFill/>
          <a:ln>
            <a:noFill/>
          </a:ln>
        </p:spPr>
        <p:txBody>
          <a:bodyPr anchorCtr="0" anchor="ctr" bIns="50800" lIns="50800" spcFirstLastPara="1" rIns="50800" wrap="square" tIns="50800">
            <a:spAutoFit/>
          </a:bodyPr>
          <a:lstStyle/>
          <a:p>
            <a:pPr indent="-304800" lvl="0" marL="457200" marR="0" rtl="0" algn="l">
              <a:lnSpc>
                <a:spcPct val="100000"/>
              </a:lnSpc>
              <a:spcBef>
                <a:spcPts val="0"/>
              </a:spcBef>
              <a:spcAft>
                <a:spcPts val="0"/>
              </a:spcAft>
              <a:buClr>
                <a:srgbClr val="314899"/>
              </a:buClr>
              <a:buSzPts val="1200"/>
              <a:buFont typeface="Hind Siliguri"/>
              <a:buAutoNum type="arabicPeriod"/>
            </a:pPr>
            <a:r>
              <a:rPr lang="es" sz="1200">
                <a:solidFill>
                  <a:srgbClr val="314899"/>
                </a:solidFill>
                <a:latin typeface="Hind Siliguri"/>
                <a:ea typeface="Hind Siliguri"/>
                <a:cs typeface="Hind Siliguri"/>
                <a:sym typeface="Hind Siliguri"/>
              </a:rPr>
              <a:t>Usando las listas brands, models y prices de los ejercios anterior. Crear un DataFrame llamado que almacene toda esta información en tres columnas </a:t>
            </a:r>
            <a:r>
              <a:rPr i="1" lang="es" sz="1200">
                <a:solidFill>
                  <a:srgbClr val="314899"/>
                </a:solidFill>
                <a:latin typeface="Hind Siliguri"/>
                <a:ea typeface="Hind Siliguri"/>
                <a:cs typeface="Hind Siliguri"/>
                <a:sym typeface="Hind Siliguri"/>
              </a:rPr>
              <a:t>(brand, model y price)</a:t>
            </a:r>
            <a:r>
              <a:rPr lang="es" sz="1200">
                <a:solidFill>
                  <a:srgbClr val="314899"/>
                </a:solidFill>
                <a:latin typeface="Hind Siliguri"/>
                <a:ea typeface="Hind Siliguri"/>
                <a:cs typeface="Hind Siliguri"/>
                <a:sym typeface="Hind Siliguri"/>
              </a:rPr>
              <a:t> y los índices los genere automáticamente.</a:t>
            </a:r>
            <a:endParaRPr sz="1200">
              <a:solidFill>
                <a:srgbClr val="314899"/>
              </a:solidFill>
              <a:latin typeface="Hind Siliguri"/>
              <a:ea typeface="Hind Siliguri"/>
              <a:cs typeface="Hind Siliguri"/>
              <a:sym typeface="Hind Siliguri"/>
            </a:endParaRPr>
          </a:p>
          <a:p>
            <a:pPr indent="-304800" lvl="0" marL="457200" marR="0" rtl="0" algn="l">
              <a:lnSpc>
                <a:spcPct val="100000"/>
              </a:lnSpc>
              <a:spcBef>
                <a:spcPts val="0"/>
              </a:spcBef>
              <a:spcAft>
                <a:spcPts val="0"/>
              </a:spcAft>
              <a:buClr>
                <a:srgbClr val="314899"/>
              </a:buClr>
              <a:buSzPts val="1200"/>
              <a:buFont typeface="Hind Siliguri"/>
              <a:buAutoNum type="arabicPeriod"/>
            </a:pPr>
            <a:r>
              <a:rPr lang="es" sz="1200">
                <a:solidFill>
                  <a:srgbClr val="314899"/>
                </a:solidFill>
                <a:latin typeface="Hind Siliguri"/>
                <a:ea typeface="Hind Siliguri"/>
                <a:cs typeface="Hind Siliguri"/>
                <a:sym typeface="Hind Siliguri"/>
              </a:rPr>
              <a:t>Mostrar la columna “Brand”.</a:t>
            </a:r>
            <a:endParaRPr sz="1200">
              <a:solidFill>
                <a:srgbClr val="314899"/>
              </a:solidFill>
              <a:latin typeface="Hind Siliguri"/>
              <a:ea typeface="Hind Siliguri"/>
              <a:cs typeface="Hind Siliguri"/>
              <a:sym typeface="Hind Siliguri"/>
            </a:endParaRPr>
          </a:p>
          <a:p>
            <a:pPr indent="-304800" lvl="0" marL="457200" marR="0" rtl="0" algn="l">
              <a:lnSpc>
                <a:spcPct val="100000"/>
              </a:lnSpc>
              <a:spcBef>
                <a:spcPts val="0"/>
              </a:spcBef>
              <a:spcAft>
                <a:spcPts val="0"/>
              </a:spcAft>
              <a:buClr>
                <a:srgbClr val="314899"/>
              </a:buClr>
              <a:buSzPts val="1200"/>
              <a:buFont typeface="Hind Siliguri"/>
              <a:buAutoNum type="arabicPeriod"/>
            </a:pPr>
            <a:r>
              <a:rPr lang="es" sz="1200">
                <a:solidFill>
                  <a:srgbClr val="314899"/>
                </a:solidFill>
                <a:latin typeface="Hind Siliguri"/>
                <a:ea typeface="Hind Siliguri"/>
                <a:cs typeface="Hind Siliguri"/>
                <a:sym typeface="Hind Siliguri"/>
              </a:rPr>
              <a:t>Muestra la quinta fila.</a:t>
            </a:r>
            <a:endParaRPr sz="1200">
              <a:solidFill>
                <a:srgbClr val="314899"/>
              </a:solidFill>
              <a:latin typeface="Hind Siliguri"/>
              <a:ea typeface="Hind Siliguri"/>
              <a:cs typeface="Hind Siliguri"/>
              <a:sym typeface="Hind Siliguri"/>
            </a:endParaRPr>
          </a:p>
          <a:p>
            <a:pPr indent="-304800" lvl="0" marL="457200" marR="0" rtl="0" algn="l">
              <a:lnSpc>
                <a:spcPct val="100000"/>
              </a:lnSpc>
              <a:spcBef>
                <a:spcPts val="0"/>
              </a:spcBef>
              <a:spcAft>
                <a:spcPts val="0"/>
              </a:spcAft>
              <a:buClr>
                <a:srgbClr val="314899"/>
              </a:buClr>
              <a:buSzPts val="1200"/>
              <a:buFont typeface="Hind Siliguri"/>
              <a:buAutoNum type="arabicPeriod"/>
            </a:pPr>
            <a:r>
              <a:rPr lang="es" sz="1200">
                <a:solidFill>
                  <a:srgbClr val="314899"/>
                </a:solidFill>
                <a:latin typeface="Hind Siliguri"/>
                <a:ea typeface="Hind Siliguri"/>
                <a:cs typeface="Hind Siliguri"/>
                <a:sym typeface="Hind Siliguri"/>
              </a:rPr>
              <a:t>Modifica el precio del modelo “Energy” a 9999.</a:t>
            </a:r>
            <a:endParaRPr sz="1200">
              <a:solidFill>
                <a:srgbClr val="314899"/>
              </a:solidFill>
              <a:latin typeface="Hind Siliguri"/>
              <a:ea typeface="Hind Siliguri"/>
              <a:cs typeface="Hind Siliguri"/>
              <a:sym typeface="Hind Siliguri"/>
            </a:endParaRPr>
          </a:p>
          <a:p>
            <a:pPr indent="-304800" lvl="0" marL="457200" marR="0" rtl="0" algn="l">
              <a:lnSpc>
                <a:spcPct val="100000"/>
              </a:lnSpc>
              <a:spcBef>
                <a:spcPts val="0"/>
              </a:spcBef>
              <a:spcAft>
                <a:spcPts val="0"/>
              </a:spcAft>
              <a:buClr>
                <a:srgbClr val="314899"/>
              </a:buClr>
              <a:buSzPts val="1200"/>
              <a:buFont typeface="Hind Siliguri"/>
              <a:buAutoNum type="arabicPeriod"/>
            </a:pPr>
            <a:r>
              <a:rPr lang="es" sz="1200">
                <a:solidFill>
                  <a:srgbClr val="314899"/>
                </a:solidFill>
                <a:latin typeface="Hind Siliguri"/>
                <a:ea typeface="Hind Siliguri"/>
                <a:cs typeface="Hind Siliguri"/>
                <a:sym typeface="Hind Siliguri"/>
              </a:rPr>
              <a:t>Crea una nueva columna “Discount” con el valor 50 para cada fila.</a:t>
            </a:r>
            <a:endParaRPr sz="1200">
              <a:solidFill>
                <a:srgbClr val="314899"/>
              </a:solidFill>
              <a:latin typeface="Hind Siliguri"/>
              <a:ea typeface="Hind Siliguri"/>
              <a:cs typeface="Hind Siliguri"/>
              <a:sym typeface="Hind Siliguri"/>
            </a:endParaRPr>
          </a:p>
          <a:p>
            <a:pPr indent="-304800" lvl="0" marL="457200" marR="0" rtl="0" algn="l">
              <a:lnSpc>
                <a:spcPct val="100000"/>
              </a:lnSpc>
              <a:spcBef>
                <a:spcPts val="0"/>
              </a:spcBef>
              <a:spcAft>
                <a:spcPts val="0"/>
              </a:spcAft>
              <a:buClr>
                <a:srgbClr val="314899"/>
              </a:buClr>
              <a:buSzPts val="1200"/>
              <a:buFont typeface="Hind Siliguri"/>
              <a:buAutoNum type="arabicPeriod"/>
            </a:pPr>
            <a:r>
              <a:rPr lang="es" sz="1200">
                <a:solidFill>
                  <a:srgbClr val="314899"/>
                </a:solidFill>
                <a:latin typeface="Hind Siliguri"/>
                <a:ea typeface="Hind Siliguri"/>
                <a:cs typeface="Hind Siliguri"/>
                <a:sym typeface="Hind Siliguri"/>
              </a:rPr>
              <a:t>Usando el DataFrame del Ejercicio 5, crea un nuevo DataFrame que añada las columnas “Sales” y “Total”.</a:t>
            </a:r>
            <a:endParaRPr sz="1200">
              <a:solidFill>
                <a:srgbClr val="314899"/>
              </a:solidFill>
              <a:latin typeface="Hind Siliguri"/>
              <a:ea typeface="Hind Siliguri"/>
              <a:cs typeface="Hind Siliguri"/>
              <a:sym typeface="Hind Siliguri"/>
            </a:endParaRPr>
          </a:p>
          <a:p>
            <a:pPr indent="-304800" lvl="0" marL="457200" marR="0" rtl="0" algn="l">
              <a:lnSpc>
                <a:spcPct val="100000"/>
              </a:lnSpc>
              <a:spcBef>
                <a:spcPts val="0"/>
              </a:spcBef>
              <a:spcAft>
                <a:spcPts val="0"/>
              </a:spcAft>
              <a:buClr>
                <a:srgbClr val="314899"/>
              </a:buClr>
              <a:buSzPts val="1200"/>
              <a:buFont typeface="Hind Siliguri"/>
              <a:buAutoNum type="arabicPeriod"/>
            </a:pPr>
            <a:r>
              <a:rPr lang="es" sz="1200">
                <a:solidFill>
                  <a:srgbClr val="314899"/>
                </a:solidFill>
                <a:latin typeface="Hind Siliguri"/>
                <a:ea typeface="Hind Siliguri"/>
                <a:cs typeface="Hind Siliguri"/>
                <a:sym typeface="Hind Siliguri"/>
              </a:rPr>
              <a:t>Borra la primera y séptima fila.</a:t>
            </a:r>
            <a:endParaRPr sz="1200">
              <a:solidFill>
                <a:srgbClr val="314899"/>
              </a:solidFill>
              <a:latin typeface="Hind Siliguri"/>
              <a:ea typeface="Hind Siliguri"/>
              <a:cs typeface="Hind Siliguri"/>
              <a:sym typeface="Hind Siliguri"/>
            </a:endParaRPr>
          </a:p>
          <a:p>
            <a:pPr indent="-304800" lvl="0" marL="457200" marR="0" rtl="0" algn="l">
              <a:lnSpc>
                <a:spcPct val="100000"/>
              </a:lnSpc>
              <a:spcBef>
                <a:spcPts val="0"/>
              </a:spcBef>
              <a:spcAft>
                <a:spcPts val="0"/>
              </a:spcAft>
              <a:buClr>
                <a:srgbClr val="314899"/>
              </a:buClr>
              <a:buSzPts val="1200"/>
              <a:buFont typeface="Hind Siliguri"/>
              <a:buAutoNum type="arabicPeriod"/>
            </a:pPr>
            <a:r>
              <a:rPr lang="es" sz="1200">
                <a:solidFill>
                  <a:srgbClr val="314899"/>
                </a:solidFill>
                <a:latin typeface="Hind Siliguri"/>
                <a:ea typeface="Hind Siliguri"/>
                <a:cs typeface="Hind Siliguri"/>
                <a:sym typeface="Hind Siliguri"/>
              </a:rPr>
              <a:t>Borra la primera y tercera columna.</a:t>
            </a:r>
            <a:endParaRPr sz="1200">
              <a:solidFill>
                <a:srgbClr val="314899"/>
              </a:solidFill>
              <a:latin typeface="Hind Siliguri"/>
              <a:ea typeface="Hind Siliguri"/>
              <a:cs typeface="Hind Siliguri"/>
              <a:sym typeface="Hind Siliguri"/>
            </a:endParaRPr>
          </a:p>
          <a:p>
            <a:pPr indent="-304800" lvl="0" marL="457200" marR="0" rtl="0" algn="l">
              <a:lnSpc>
                <a:spcPct val="100000"/>
              </a:lnSpc>
              <a:spcBef>
                <a:spcPts val="0"/>
              </a:spcBef>
              <a:spcAft>
                <a:spcPts val="0"/>
              </a:spcAft>
              <a:buClr>
                <a:srgbClr val="314899"/>
              </a:buClr>
              <a:buSzPts val="1200"/>
              <a:buFont typeface="Hind Siliguri"/>
              <a:buAutoNum type="arabicPeriod"/>
            </a:pPr>
            <a:r>
              <a:rPr lang="es" sz="1200">
                <a:solidFill>
                  <a:srgbClr val="314899"/>
                </a:solidFill>
                <a:latin typeface="Hind Siliguri"/>
                <a:ea typeface="Hind Siliguri"/>
                <a:cs typeface="Hind Siliguri"/>
                <a:sym typeface="Hind Siliguri"/>
              </a:rPr>
              <a:t>Muestra la información para la marca “Edelrid”</a:t>
            </a:r>
            <a:endParaRPr sz="1200">
              <a:solidFill>
                <a:srgbClr val="314899"/>
              </a:solidFill>
              <a:latin typeface="Hind Siliguri"/>
              <a:ea typeface="Hind Siliguri"/>
              <a:cs typeface="Hind Siliguri"/>
              <a:sym typeface="Hind Siliguri"/>
            </a:endParaRPr>
          </a:p>
          <a:p>
            <a:pPr indent="-304800" lvl="0" marL="457200" marR="0" rtl="0" algn="l">
              <a:lnSpc>
                <a:spcPct val="100000"/>
              </a:lnSpc>
              <a:spcBef>
                <a:spcPts val="0"/>
              </a:spcBef>
              <a:spcAft>
                <a:spcPts val="0"/>
              </a:spcAft>
              <a:buClr>
                <a:srgbClr val="314899"/>
              </a:buClr>
              <a:buSzPts val="1200"/>
              <a:buFont typeface="Hind Siliguri"/>
              <a:buAutoNum type="arabicPeriod"/>
            </a:pPr>
            <a:r>
              <a:rPr lang="es" sz="1200">
                <a:solidFill>
                  <a:srgbClr val="314899"/>
                </a:solidFill>
                <a:latin typeface="Hind Siliguri"/>
                <a:ea typeface="Hind Siliguri"/>
                <a:cs typeface="Hind Siliguri"/>
                <a:sym typeface="Hind Siliguri"/>
              </a:rPr>
              <a:t>Muestra todos los valores con un precio mayor que 70.</a:t>
            </a:r>
            <a:endParaRPr sz="1200">
              <a:solidFill>
                <a:srgbClr val="314899"/>
              </a:solidFill>
              <a:latin typeface="Hind Siliguri"/>
              <a:ea typeface="Hind Siliguri"/>
              <a:cs typeface="Hind Siliguri"/>
              <a:sym typeface="Hind Siliguri"/>
            </a:endParaRPr>
          </a:p>
          <a:p>
            <a:pPr indent="-304800" lvl="0" marL="457200" marR="0" rtl="0" algn="l">
              <a:lnSpc>
                <a:spcPct val="100000"/>
              </a:lnSpc>
              <a:spcBef>
                <a:spcPts val="0"/>
              </a:spcBef>
              <a:spcAft>
                <a:spcPts val="0"/>
              </a:spcAft>
              <a:buClr>
                <a:srgbClr val="314899"/>
              </a:buClr>
              <a:buSzPts val="1200"/>
              <a:buFont typeface="Hind Siliguri"/>
              <a:buAutoNum type="arabicPeriod"/>
            </a:pPr>
            <a:r>
              <a:rPr lang="es" sz="1200">
                <a:solidFill>
                  <a:srgbClr val="314899"/>
                </a:solidFill>
                <a:latin typeface="Hind Siliguri"/>
                <a:ea typeface="Hind Siliguri"/>
                <a:cs typeface="Hind Siliguri"/>
                <a:sym typeface="Hind Siliguri"/>
              </a:rPr>
              <a:t>Cree una lista con 10 número aleatorios entre 0 y 500 y añadelo como valor de la columna “Sales”.</a:t>
            </a:r>
            <a:endParaRPr sz="1200">
              <a:solidFill>
                <a:srgbClr val="314899"/>
              </a:solidFill>
              <a:latin typeface="Hind Siliguri"/>
              <a:ea typeface="Hind Siliguri"/>
              <a:cs typeface="Hind Siliguri"/>
              <a:sym typeface="Hind Siliguri"/>
            </a:endParaRPr>
          </a:p>
          <a:p>
            <a:pPr indent="-304800" lvl="0" marL="457200" marR="0" rtl="0" algn="l">
              <a:lnSpc>
                <a:spcPct val="100000"/>
              </a:lnSpc>
              <a:spcBef>
                <a:spcPts val="0"/>
              </a:spcBef>
              <a:spcAft>
                <a:spcPts val="0"/>
              </a:spcAft>
              <a:buClr>
                <a:srgbClr val="314899"/>
              </a:buClr>
              <a:buSzPts val="1200"/>
              <a:buFont typeface="Hind Siliguri"/>
              <a:buAutoNum type="arabicPeriod"/>
            </a:pPr>
            <a:r>
              <a:rPr lang="es" sz="1200">
                <a:solidFill>
                  <a:srgbClr val="314899"/>
                </a:solidFill>
                <a:latin typeface="Hind Siliguri"/>
                <a:ea typeface="Hind Siliguri"/>
                <a:cs typeface="Hind Siliguri"/>
                <a:sym typeface="Hind Siliguri"/>
              </a:rPr>
              <a:t>Calcula el valor de la columna “Total” del resultado de multiplicar el precio y las ventas.</a:t>
            </a:r>
            <a:endParaRPr sz="1200">
              <a:solidFill>
                <a:srgbClr val="314899"/>
              </a:solidFill>
              <a:latin typeface="Hind Siliguri"/>
              <a:ea typeface="Hind Siliguri"/>
              <a:cs typeface="Hind Siliguri"/>
              <a:sym typeface="Hind Siliguri"/>
            </a:endParaRPr>
          </a:p>
          <a:p>
            <a:pPr indent="-304800" lvl="0" marL="457200" marR="0" rtl="0" algn="l">
              <a:lnSpc>
                <a:spcPct val="100000"/>
              </a:lnSpc>
              <a:spcBef>
                <a:spcPts val="0"/>
              </a:spcBef>
              <a:spcAft>
                <a:spcPts val="0"/>
              </a:spcAft>
              <a:buClr>
                <a:srgbClr val="314899"/>
              </a:buClr>
              <a:buSzPts val="1200"/>
              <a:buFont typeface="Hind Siliguri"/>
              <a:buAutoNum type="arabicPeriod"/>
            </a:pPr>
            <a:r>
              <a:rPr lang="es" sz="1200">
                <a:solidFill>
                  <a:srgbClr val="314899"/>
                </a:solidFill>
                <a:latin typeface="Hind Siliguri"/>
                <a:ea typeface="Hind Siliguri"/>
                <a:cs typeface="Hind Siliguri"/>
                <a:sym typeface="Hind Siliguri"/>
              </a:rPr>
              <a:t>Muestra la información del DataFrame ordenado por ventas.</a:t>
            </a:r>
            <a:endParaRPr sz="1200">
              <a:solidFill>
                <a:srgbClr val="314899"/>
              </a:solidFill>
              <a:latin typeface="Hind Siliguri"/>
              <a:ea typeface="Hind Siliguri"/>
              <a:cs typeface="Hind Siliguri"/>
              <a:sym typeface="Hind Siliguri"/>
            </a:endParaRPr>
          </a:p>
          <a:p>
            <a:pPr indent="-304800" lvl="0" marL="457200" marR="0" rtl="0" algn="l">
              <a:lnSpc>
                <a:spcPct val="100000"/>
              </a:lnSpc>
              <a:spcBef>
                <a:spcPts val="0"/>
              </a:spcBef>
              <a:spcAft>
                <a:spcPts val="0"/>
              </a:spcAft>
              <a:buClr>
                <a:srgbClr val="314899"/>
              </a:buClr>
              <a:buSzPts val="1200"/>
              <a:buFont typeface="Hind Siliguri"/>
              <a:buAutoNum type="arabicPeriod"/>
            </a:pPr>
            <a:r>
              <a:rPr lang="es" sz="1200">
                <a:solidFill>
                  <a:srgbClr val="314899"/>
                </a:solidFill>
                <a:latin typeface="Hind Siliguri"/>
                <a:ea typeface="Hind Siliguri"/>
                <a:cs typeface="Hind Siliguri"/>
                <a:sym typeface="Hind Siliguri"/>
              </a:rPr>
              <a:t>Usando la función apply cambia el formato a dos decimales.</a:t>
            </a:r>
            <a:endParaRPr sz="1200">
              <a:solidFill>
                <a:srgbClr val="314899"/>
              </a:solidFill>
              <a:latin typeface="Hind Siliguri"/>
              <a:ea typeface="Hind Siliguri"/>
              <a:cs typeface="Hind Siliguri"/>
              <a:sym typeface="Hind Siliguri"/>
            </a:endParaRPr>
          </a:p>
          <a:p>
            <a:pPr indent="-304800" lvl="0" marL="457200" marR="0" rtl="0" algn="l">
              <a:lnSpc>
                <a:spcPct val="100000"/>
              </a:lnSpc>
              <a:spcBef>
                <a:spcPts val="0"/>
              </a:spcBef>
              <a:spcAft>
                <a:spcPts val="0"/>
              </a:spcAft>
              <a:buClr>
                <a:srgbClr val="314899"/>
              </a:buClr>
              <a:buSzPts val="1200"/>
              <a:buFont typeface="Hind Siliguri"/>
              <a:buAutoNum type="arabicPeriod"/>
            </a:pPr>
            <a:r>
              <a:rPr lang="es" sz="1200">
                <a:solidFill>
                  <a:srgbClr val="314899"/>
                </a:solidFill>
                <a:latin typeface="Hind Siliguri"/>
                <a:ea typeface="Hind Siliguri"/>
                <a:cs typeface="Hind Siliguri"/>
                <a:sym typeface="Hind Siliguri"/>
              </a:rPr>
              <a:t>Muestra la principal información de las variables estadísticas de las columnas de tipo numérico.</a:t>
            </a:r>
            <a:endParaRPr sz="1200">
              <a:solidFill>
                <a:srgbClr val="314899"/>
              </a:solidFill>
              <a:latin typeface="Hind Siliguri"/>
              <a:ea typeface="Hind Siliguri"/>
              <a:cs typeface="Hind Siliguri"/>
              <a:sym typeface="Hind Siliguri"/>
            </a:endParaRPr>
          </a:p>
          <a:p>
            <a:pPr indent="-304800" lvl="0" marL="457200" marR="0" rtl="0" algn="l">
              <a:lnSpc>
                <a:spcPct val="100000"/>
              </a:lnSpc>
              <a:spcBef>
                <a:spcPts val="0"/>
              </a:spcBef>
              <a:spcAft>
                <a:spcPts val="0"/>
              </a:spcAft>
              <a:buClr>
                <a:srgbClr val="314899"/>
              </a:buClr>
              <a:buSzPts val="1200"/>
              <a:buFont typeface="Hind Siliguri"/>
              <a:buAutoNum type="arabicPeriod"/>
            </a:pPr>
            <a:r>
              <a:rPr lang="es" sz="1200">
                <a:solidFill>
                  <a:srgbClr val="314899"/>
                </a:solidFill>
                <a:latin typeface="Hind Siliguri"/>
                <a:ea typeface="Hind Siliguri"/>
                <a:cs typeface="Hind Siliguri"/>
                <a:sym typeface="Hind Siliguri"/>
              </a:rPr>
              <a:t>Muestra la principal información de las variables estadísticas de las columnas de tipo categórico.</a:t>
            </a:r>
            <a:endParaRPr sz="1200">
              <a:solidFill>
                <a:srgbClr val="314899"/>
              </a:solidFill>
              <a:latin typeface="Hind Siliguri"/>
              <a:ea typeface="Hind Siliguri"/>
              <a:cs typeface="Hind Siliguri"/>
              <a:sym typeface="Hind Siliguri"/>
            </a:endParaRPr>
          </a:p>
          <a:p>
            <a:pPr indent="-304800" lvl="0" marL="457200" marR="0" rtl="0" algn="l">
              <a:lnSpc>
                <a:spcPct val="100000"/>
              </a:lnSpc>
              <a:spcBef>
                <a:spcPts val="0"/>
              </a:spcBef>
              <a:spcAft>
                <a:spcPts val="0"/>
              </a:spcAft>
              <a:buClr>
                <a:srgbClr val="314899"/>
              </a:buClr>
              <a:buSzPts val="1200"/>
              <a:buFont typeface="Hind Siliguri"/>
              <a:buAutoNum type="arabicPeriod"/>
            </a:pPr>
            <a:r>
              <a:rPr lang="es" sz="1200">
                <a:solidFill>
                  <a:srgbClr val="314899"/>
                </a:solidFill>
                <a:latin typeface="Hind Siliguri"/>
                <a:ea typeface="Hind Siliguri"/>
                <a:cs typeface="Hind Siliguri"/>
                <a:sym typeface="Hind Siliguri"/>
              </a:rPr>
              <a:t>Muestra si hay algún valor nulo.</a:t>
            </a:r>
            <a:endParaRPr sz="1200">
              <a:solidFill>
                <a:srgbClr val="314899"/>
              </a:solidFill>
              <a:latin typeface="Hind Siliguri"/>
              <a:ea typeface="Hind Siliguri"/>
              <a:cs typeface="Hind Siliguri"/>
              <a:sym typeface="Hind Siliguri"/>
            </a:endParaRPr>
          </a:p>
          <a:p>
            <a:pPr indent="-304800" lvl="0" marL="457200" marR="0" rtl="0" algn="l">
              <a:lnSpc>
                <a:spcPct val="100000"/>
              </a:lnSpc>
              <a:spcBef>
                <a:spcPts val="0"/>
              </a:spcBef>
              <a:spcAft>
                <a:spcPts val="0"/>
              </a:spcAft>
              <a:buClr>
                <a:srgbClr val="314899"/>
              </a:buClr>
              <a:buSzPts val="1200"/>
              <a:buFont typeface="Hind Siliguri"/>
              <a:buAutoNum type="arabicPeriod"/>
            </a:pPr>
            <a:r>
              <a:rPr lang="es" sz="1200">
                <a:solidFill>
                  <a:srgbClr val="314899"/>
                </a:solidFill>
                <a:latin typeface="Hind Siliguri"/>
                <a:ea typeface="Hind Siliguri"/>
                <a:cs typeface="Hind Siliguri"/>
                <a:sym typeface="Hind Siliguri"/>
              </a:rPr>
              <a:t>Calcula el número de productos para cada marca.</a:t>
            </a:r>
            <a:endParaRPr sz="1200">
              <a:solidFill>
                <a:srgbClr val="314899"/>
              </a:solidFill>
              <a:latin typeface="Hind Siliguri"/>
              <a:ea typeface="Hind Siliguri"/>
              <a:cs typeface="Hind Siliguri"/>
              <a:sym typeface="Hind Siliguri"/>
            </a:endParaRPr>
          </a:p>
          <a:p>
            <a:pPr indent="-304800" lvl="0" marL="457200" marR="0" rtl="0" algn="l">
              <a:lnSpc>
                <a:spcPct val="100000"/>
              </a:lnSpc>
              <a:spcBef>
                <a:spcPts val="0"/>
              </a:spcBef>
              <a:spcAft>
                <a:spcPts val="0"/>
              </a:spcAft>
              <a:buClr>
                <a:srgbClr val="314899"/>
              </a:buClr>
              <a:buSzPts val="1200"/>
              <a:buFont typeface="Hind Siliguri"/>
              <a:buAutoNum type="arabicPeriod"/>
            </a:pPr>
            <a:r>
              <a:rPr lang="es" sz="1200">
                <a:solidFill>
                  <a:srgbClr val="314899"/>
                </a:solidFill>
                <a:latin typeface="Hind Siliguri"/>
                <a:ea typeface="Hind Siliguri"/>
                <a:cs typeface="Hind Siliguri"/>
                <a:sym typeface="Hind Siliguri"/>
              </a:rPr>
              <a:t>Guarda la información del DataFrame en un fichero xlsx.</a:t>
            </a:r>
            <a:endParaRPr sz="12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72"/>
          <p:cNvPicPr preferRelativeResize="0"/>
          <p:nvPr/>
        </p:nvPicPr>
        <p:blipFill>
          <a:blip r:embed="rId3">
            <a:alphaModFix/>
          </a:blip>
          <a:stretch>
            <a:fillRect/>
          </a:stretch>
        </p:blipFill>
        <p:spPr>
          <a:xfrm>
            <a:off x="0" y="0"/>
            <a:ext cx="9143990" cy="5143500"/>
          </a:xfrm>
          <a:prstGeom prst="rect">
            <a:avLst/>
          </a:prstGeom>
          <a:noFill/>
          <a:ln>
            <a:noFill/>
          </a:ln>
        </p:spPr>
      </p:pic>
      <p:pic>
        <p:nvPicPr>
          <p:cNvPr id="659" name="Google Shape;659;p72"/>
          <p:cNvPicPr preferRelativeResize="0"/>
          <p:nvPr/>
        </p:nvPicPr>
        <p:blipFill>
          <a:blip r:embed="rId4">
            <a:alphaModFix/>
          </a:blip>
          <a:stretch>
            <a:fillRect/>
          </a:stretch>
        </p:blipFill>
        <p:spPr>
          <a:xfrm>
            <a:off x="3868400" y="2018350"/>
            <a:ext cx="1407176" cy="646575"/>
          </a:xfrm>
          <a:prstGeom prst="rect">
            <a:avLst/>
          </a:prstGeom>
          <a:noFill/>
          <a:ln>
            <a:noFill/>
          </a:ln>
        </p:spPr>
      </p:pic>
      <p:sp>
        <p:nvSpPr>
          <p:cNvPr id="660" name="Google Shape;660;p72"/>
          <p:cNvSpPr txBox="1"/>
          <p:nvPr/>
        </p:nvSpPr>
        <p:spPr>
          <a:xfrm>
            <a:off x="1364850" y="4554625"/>
            <a:ext cx="6414300" cy="51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1"/>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61" name="Google Shape;161;p31"/>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162" name="Google Shape;162;p31"/>
          <p:cNvSpPr txBox="1"/>
          <p:nvPr/>
        </p:nvSpPr>
        <p:spPr>
          <a:xfrm>
            <a:off x="463500" y="1463288"/>
            <a:ext cx="8159400" cy="17970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Pandas dispone de tres estructuras de datos diferentes:</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Series.</a:t>
            </a:r>
            <a:r>
              <a:rPr lang="es" sz="1200">
                <a:solidFill>
                  <a:srgbClr val="314899"/>
                </a:solidFill>
                <a:latin typeface="Hind Siliguri Light"/>
                <a:ea typeface="Hind Siliguri Light"/>
                <a:cs typeface="Hind Siliguri Light"/>
                <a:sym typeface="Hind Siliguri Light"/>
              </a:rPr>
              <a:t> Estructura de una dimensión.</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DataFrame. </a:t>
            </a:r>
            <a:r>
              <a:rPr lang="es" sz="1200">
                <a:solidFill>
                  <a:srgbClr val="314899"/>
                </a:solidFill>
                <a:latin typeface="Hind Siliguri Light"/>
                <a:ea typeface="Hind Siliguri Light"/>
                <a:cs typeface="Hind Siliguri Light"/>
                <a:sym typeface="Hind Siliguri Light"/>
              </a:rPr>
              <a:t>Estructura de dos dimensiones (tablas).</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Panel.</a:t>
            </a:r>
            <a:r>
              <a:rPr lang="es" sz="1200">
                <a:solidFill>
                  <a:srgbClr val="314899"/>
                </a:solidFill>
                <a:latin typeface="Hind Siliguri Light"/>
                <a:ea typeface="Hind Siliguri Light"/>
                <a:cs typeface="Hind Siliguri Light"/>
                <a:sym typeface="Hind Siliguri Light"/>
              </a:rPr>
              <a:t> Estructura de tres dimensiones (cubos).</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Estas estructuras se construyen a partir de arrays de la librería NumPy, añadiendo nuevas funcionalidades.</a:t>
            </a:r>
            <a:endParaRPr sz="1200">
              <a:solidFill>
                <a:srgbClr val="314899"/>
              </a:solidFill>
              <a:latin typeface="Hind Siliguri Light"/>
              <a:ea typeface="Hind Siliguri Light"/>
              <a:cs typeface="Hind Siliguri Light"/>
              <a:sym typeface="Hind Siliguri Light"/>
            </a:endParaRPr>
          </a:p>
        </p:txBody>
      </p:sp>
      <p:pic>
        <p:nvPicPr>
          <p:cNvPr id="163" name="Google Shape;163;p31"/>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64" name="Google Shape;164;p31"/>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65" name="Google Shape;165;p31"/>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66" name="Google Shape;166;p31"/>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67" name="Google Shape;167;p31"/>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Tipos de datos </a:t>
            </a:r>
            <a:r>
              <a:rPr i="1" lang="es" sz="2200">
                <a:solidFill>
                  <a:srgbClr val="F04D93"/>
                </a:solidFill>
              </a:rPr>
              <a:t>Pandas</a:t>
            </a:r>
            <a:endParaRPr i="1" sz="2400">
              <a:latin typeface="Hind Siliguri Medium"/>
              <a:ea typeface="Hind Siliguri Medium"/>
              <a:cs typeface="Hind Siliguri Medium"/>
              <a:sym typeface="Hind Siliguri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2"/>
          <p:cNvPicPr preferRelativeResize="0"/>
          <p:nvPr/>
        </p:nvPicPr>
        <p:blipFill rotWithShape="1">
          <a:blip r:embed="rId3">
            <a:alphaModFix/>
          </a:blip>
          <a:srcRect b="2638" l="0" r="0" t="7627"/>
          <a:stretch/>
        </p:blipFill>
        <p:spPr>
          <a:xfrm>
            <a:off x="0" y="0"/>
            <a:ext cx="9144000" cy="5143499"/>
          </a:xfrm>
          <a:prstGeom prst="rect">
            <a:avLst/>
          </a:prstGeom>
          <a:noFill/>
          <a:ln>
            <a:noFill/>
          </a:ln>
        </p:spPr>
      </p:pic>
      <p:sp>
        <p:nvSpPr>
          <p:cNvPr id="173" name="Google Shape;173;p32"/>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Series</a:t>
            </a:r>
            <a:endParaRPr sz="3000">
              <a:solidFill>
                <a:srgbClr val="EFF1BF"/>
              </a:solidFill>
              <a:latin typeface="Montserrat ExtraBold"/>
              <a:ea typeface="Montserrat ExtraBold"/>
              <a:cs typeface="Montserrat ExtraBold"/>
              <a:sym typeface="Montserrat ExtraBold"/>
            </a:endParaRPr>
          </a:p>
        </p:txBody>
      </p:sp>
      <p:cxnSp>
        <p:nvCxnSpPr>
          <p:cNvPr id="174" name="Google Shape;174;p32"/>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75" name="Google Shape;175;p32"/>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76" name="Google Shape;176;p32"/>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77" name="Google Shape;177;p32"/>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2</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3"/>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83" name="Google Shape;183;p33"/>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184" name="Google Shape;184;p33"/>
          <p:cNvSpPr txBox="1"/>
          <p:nvPr/>
        </p:nvSpPr>
        <p:spPr>
          <a:xfrm>
            <a:off x="463500" y="1463300"/>
            <a:ext cx="3832200" cy="17970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La clase </a:t>
            </a:r>
            <a:r>
              <a:rPr b="1" i="1" lang="es" sz="1100">
                <a:solidFill>
                  <a:srgbClr val="314899"/>
                </a:solidFill>
                <a:latin typeface="Hind Siliguri"/>
                <a:ea typeface="Hind Siliguri"/>
                <a:cs typeface="Hind Siliguri"/>
                <a:sym typeface="Hind Siliguri"/>
              </a:rPr>
              <a:t>pandas.Series</a:t>
            </a:r>
            <a:r>
              <a:rPr lang="es" sz="1100">
                <a:solidFill>
                  <a:srgbClr val="314899"/>
                </a:solidFill>
                <a:latin typeface="Hind Siliguri Light"/>
                <a:ea typeface="Hind Siliguri Light"/>
                <a:cs typeface="Hind Siliguri Light"/>
                <a:sym typeface="Hind Siliguri Light"/>
              </a:rPr>
              <a:t> representa objetos array con un índice asociado.</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También se puede ver como un diccionario ordenado de tamaño fijo, en el que los valores son un </a:t>
            </a:r>
            <a:r>
              <a:rPr i="1" lang="es" sz="1100">
                <a:solidFill>
                  <a:srgbClr val="314899"/>
                </a:solidFill>
                <a:latin typeface="Hind Siliguri Light"/>
                <a:ea typeface="Hind Siliguri Light"/>
                <a:cs typeface="Hind Siliguri Light"/>
                <a:sym typeface="Hind Siliguri Light"/>
              </a:rPr>
              <a:t>ndarray</a:t>
            </a:r>
            <a:r>
              <a:rPr lang="es" sz="1100">
                <a:solidFill>
                  <a:srgbClr val="314899"/>
                </a:solidFill>
                <a:latin typeface="Hind Siliguri Light"/>
                <a:ea typeface="Hind Siliguri Light"/>
                <a:cs typeface="Hind Siliguri Light"/>
                <a:sym typeface="Hind Siliguri Light"/>
              </a:rPr>
              <a:t> de Numpy y por tanto todos tienen el mismo tipo.</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Se puede construir una serie a partir de cualquier objeto de tipo colección, como una lista o un </a:t>
            </a:r>
            <a:r>
              <a:rPr i="1" lang="es" sz="1100">
                <a:solidFill>
                  <a:srgbClr val="314899"/>
                </a:solidFill>
                <a:latin typeface="Hind Siliguri Light"/>
                <a:ea typeface="Hind Siliguri Light"/>
                <a:cs typeface="Hind Siliguri Light"/>
                <a:sym typeface="Hind Siliguri Light"/>
              </a:rPr>
              <a:t>array</a:t>
            </a:r>
            <a:r>
              <a:rPr lang="es" sz="1100">
                <a:solidFill>
                  <a:srgbClr val="314899"/>
                </a:solidFill>
                <a:latin typeface="Hind Siliguri Light"/>
                <a:ea typeface="Hind Siliguri Light"/>
                <a:cs typeface="Hind Siliguri Light"/>
                <a:sym typeface="Hind Siliguri Light"/>
              </a:rPr>
              <a:t>.</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Una serie contiene una lista de valores (</a:t>
            </a:r>
            <a:r>
              <a:rPr i="1" lang="es" sz="1100">
                <a:solidFill>
                  <a:srgbClr val="314899"/>
                </a:solidFill>
                <a:latin typeface="Hind Siliguri Light"/>
                <a:ea typeface="Hind Siliguri Light"/>
                <a:cs typeface="Hind Siliguri Light"/>
                <a:sym typeface="Hind Siliguri Light"/>
              </a:rPr>
              <a:t>values</a:t>
            </a:r>
            <a:r>
              <a:rPr lang="es" sz="1100">
                <a:solidFill>
                  <a:srgbClr val="314899"/>
                </a:solidFill>
                <a:latin typeface="Hind Siliguri Light"/>
                <a:ea typeface="Hind Siliguri Light"/>
                <a:cs typeface="Hind Siliguri Light"/>
                <a:sym typeface="Hind Siliguri Light"/>
              </a:rPr>
              <a:t>) e índices (</a:t>
            </a:r>
            <a:r>
              <a:rPr i="1" lang="es" sz="1100">
                <a:solidFill>
                  <a:srgbClr val="314899"/>
                </a:solidFill>
                <a:latin typeface="Hind Siliguri Light"/>
                <a:ea typeface="Hind Siliguri Light"/>
                <a:cs typeface="Hind Siliguri Light"/>
                <a:sym typeface="Hind Siliguri Light"/>
              </a:rPr>
              <a:t>index</a:t>
            </a:r>
            <a:r>
              <a:rPr lang="es" sz="1100">
                <a:solidFill>
                  <a:srgbClr val="314899"/>
                </a:solidFill>
                <a:latin typeface="Hind Siliguri Light"/>
                <a:ea typeface="Hind Siliguri Light"/>
                <a:cs typeface="Hind Siliguri Light"/>
                <a:sym typeface="Hind Siliguri Light"/>
              </a:rPr>
              <a:t>).</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Los valores se almacenan en un </a:t>
            </a:r>
            <a:r>
              <a:rPr i="1" lang="es" sz="1100">
                <a:solidFill>
                  <a:srgbClr val="314899"/>
                </a:solidFill>
                <a:latin typeface="Hind Siliguri Light"/>
                <a:ea typeface="Hind Siliguri Light"/>
                <a:cs typeface="Hind Siliguri Light"/>
                <a:sym typeface="Hind Siliguri Light"/>
              </a:rPr>
              <a:t>ndarray</a:t>
            </a:r>
            <a:r>
              <a:rPr lang="es" sz="1100">
                <a:solidFill>
                  <a:srgbClr val="314899"/>
                </a:solidFill>
                <a:latin typeface="Hind Siliguri Light"/>
                <a:ea typeface="Hind Siliguri Light"/>
                <a:cs typeface="Hind Siliguri Light"/>
                <a:sym typeface="Hind Siliguri Light"/>
              </a:rPr>
              <a:t> de </a:t>
            </a:r>
            <a:r>
              <a:rPr i="1" lang="es" sz="1100">
                <a:solidFill>
                  <a:srgbClr val="314899"/>
                </a:solidFill>
                <a:latin typeface="Hind Siliguri Light"/>
                <a:ea typeface="Hind Siliguri Light"/>
                <a:cs typeface="Hind Siliguri Light"/>
                <a:sym typeface="Hind Siliguri Light"/>
              </a:rPr>
              <a:t>NumPy</a:t>
            </a:r>
            <a:r>
              <a:rPr lang="es" sz="1100">
                <a:solidFill>
                  <a:srgbClr val="314899"/>
                </a:solidFill>
                <a:latin typeface="Hind Siliguri Light"/>
                <a:ea typeface="Hind Siliguri Light"/>
                <a:cs typeface="Hind Siliguri Light"/>
                <a:sym typeface="Hind Siliguri Light"/>
              </a:rPr>
              <a:t>, los índices se almacenan como un objeto de la clase </a:t>
            </a:r>
            <a:r>
              <a:rPr i="1" lang="es" sz="1100">
                <a:solidFill>
                  <a:srgbClr val="314899"/>
                </a:solidFill>
                <a:latin typeface="Hind Siliguri Light"/>
                <a:ea typeface="Hind Siliguri Light"/>
                <a:cs typeface="Hind Siliguri Light"/>
                <a:sym typeface="Hind Siliguri Light"/>
              </a:rPr>
              <a:t>pandas.Index</a:t>
            </a:r>
            <a:r>
              <a:rPr lang="es" sz="1100">
                <a:solidFill>
                  <a:srgbClr val="314899"/>
                </a:solidFill>
                <a:latin typeface="Hind Siliguri Light"/>
                <a:ea typeface="Hind Siliguri Light"/>
                <a:cs typeface="Hind Siliguri Light"/>
                <a:sym typeface="Hind Siliguri Light"/>
              </a:rPr>
              <a:t>, y no pueden ser modificados (son inmutables)</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pic>
        <p:nvPicPr>
          <p:cNvPr id="185" name="Google Shape;185;p33"/>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86" name="Google Shape;186;p33"/>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87" name="Google Shape;187;p33"/>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88" name="Google Shape;188;p33"/>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89" name="Google Shape;189;p33"/>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Introducción</a:t>
            </a:r>
            <a:endParaRPr sz="2400">
              <a:latin typeface="Hind Siliguri Medium"/>
              <a:ea typeface="Hind Siliguri Medium"/>
              <a:cs typeface="Hind Siliguri Medium"/>
              <a:sym typeface="Hind Siliguri Medium"/>
            </a:endParaRPr>
          </a:p>
        </p:txBody>
      </p:sp>
      <p:pic>
        <p:nvPicPr>
          <p:cNvPr descr="Ejemplo de serie" id="190" name="Google Shape;190;p33"/>
          <p:cNvPicPr preferRelativeResize="0"/>
          <p:nvPr/>
        </p:nvPicPr>
        <p:blipFill rotWithShape="1">
          <a:blip r:embed="rId6">
            <a:alphaModFix/>
          </a:blip>
          <a:srcRect b="0" l="0" r="0" t="0"/>
          <a:stretch/>
        </p:blipFill>
        <p:spPr>
          <a:xfrm>
            <a:off x="1670499" y="3952852"/>
            <a:ext cx="5381559" cy="793274"/>
          </a:xfrm>
          <a:prstGeom prst="rect">
            <a:avLst/>
          </a:prstGeom>
          <a:noFill/>
          <a:ln>
            <a:noFill/>
          </a:ln>
        </p:spPr>
      </p:pic>
      <p:pic>
        <p:nvPicPr>
          <p:cNvPr descr="Interfaz de usuario gráfica, Texto, Aplicación, Correo electrónico&#10;&#10;Descripción generada automáticamente" id="191" name="Google Shape;191;p33"/>
          <p:cNvPicPr preferRelativeResize="0"/>
          <p:nvPr/>
        </p:nvPicPr>
        <p:blipFill rotWithShape="1">
          <a:blip r:embed="rId7">
            <a:alphaModFix/>
          </a:blip>
          <a:srcRect b="0" l="0" r="0" t="0"/>
          <a:stretch/>
        </p:blipFill>
        <p:spPr>
          <a:xfrm>
            <a:off x="4730492" y="1025101"/>
            <a:ext cx="3548007" cy="21288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4"/>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97" name="Google Shape;197;p34"/>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198" name="Google Shape;198;p34"/>
          <p:cNvSpPr txBox="1"/>
          <p:nvPr/>
        </p:nvSpPr>
        <p:spPr>
          <a:xfrm>
            <a:off x="463500" y="1987113"/>
            <a:ext cx="3832200" cy="1797000"/>
          </a:xfrm>
          <a:prstGeom prst="rect">
            <a:avLst/>
          </a:prstGeom>
          <a:noFill/>
          <a:ln>
            <a:noFill/>
          </a:ln>
        </p:spPr>
        <p:txBody>
          <a:bodyPr anchorCtr="0" anchor="ctr" bIns="17150" lIns="34275" spcFirstLastPara="1" rIns="34275" wrap="square" tIns="17150">
            <a:noAutofit/>
          </a:bodyPr>
          <a:lstStyle/>
          <a:p>
            <a:pPr indent="-298450" lvl="0" marL="457200" marR="0" rtl="0" algn="just">
              <a:lnSpc>
                <a:spcPct val="100000"/>
              </a:lnSpc>
              <a:spcBef>
                <a:spcPts val="200"/>
              </a:spcBef>
              <a:spcAft>
                <a:spcPts val="0"/>
              </a:spcAft>
              <a:buClr>
                <a:srgbClr val="314899"/>
              </a:buClr>
              <a:buSzPts val="1100"/>
              <a:buFont typeface="Hind Siliguri Light"/>
              <a:buChar char="●"/>
            </a:pPr>
            <a:r>
              <a:rPr lang="es" sz="1100">
                <a:solidFill>
                  <a:srgbClr val="314899"/>
                </a:solidFill>
                <a:latin typeface="Hind Siliguri Light"/>
                <a:ea typeface="Hind Siliguri Light"/>
                <a:cs typeface="Hind Siliguri Light"/>
                <a:sym typeface="Hind Siliguri Light"/>
              </a:rPr>
              <a:t>Si no se especifican explícitamente, los índices se generan automáticamente.</a:t>
            </a:r>
            <a:endParaRPr sz="11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298450" lvl="0" marL="457200" marR="0" rtl="0" algn="just">
              <a:lnSpc>
                <a:spcPct val="100000"/>
              </a:lnSpc>
              <a:spcBef>
                <a:spcPts val="200"/>
              </a:spcBef>
              <a:spcAft>
                <a:spcPts val="0"/>
              </a:spcAft>
              <a:buClr>
                <a:srgbClr val="314899"/>
              </a:buClr>
              <a:buSzPts val="1100"/>
              <a:buFont typeface="Hind Siliguri Light"/>
              <a:buChar char="●"/>
            </a:pPr>
            <a:r>
              <a:rPr lang="es" sz="1100">
                <a:solidFill>
                  <a:srgbClr val="314899"/>
                </a:solidFill>
                <a:latin typeface="Hind Siliguri Light"/>
                <a:ea typeface="Hind Siliguri Light"/>
                <a:cs typeface="Hind Siliguri Light"/>
                <a:sym typeface="Hind Siliguri Light"/>
              </a:rPr>
              <a:t>Si queremos índices específicos podemos pasar una lista al constructor.</a:t>
            </a:r>
            <a:endParaRPr sz="11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298450" lvl="0" marL="457200" marR="0" rtl="0" algn="just">
              <a:lnSpc>
                <a:spcPct val="100000"/>
              </a:lnSpc>
              <a:spcBef>
                <a:spcPts val="200"/>
              </a:spcBef>
              <a:spcAft>
                <a:spcPts val="0"/>
              </a:spcAft>
              <a:buClr>
                <a:srgbClr val="314899"/>
              </a:buClr>
              <a:buSzPts val="1100"/>
              <a:buFont typeface="Hind Siliguri Light"/>
              <a:buChar char="●"/>
            </a:pPr>
            <a:r>
              <a:rPr lang="es" sz="1100">
                <a:solidFill>
                  <a:srgbClr val="314899"/>
                </a:solidFill>
                <a:latin typeface="Hind Siliguri Light"/>
                <a:ea typeface="Hind Siliguri Light"/>
                <a:cs typeface="Hind Siliguri Light"/>
                <a:sym typeface="Hind Siliguri Light"/>
              </a:rPr>
              <a:t>Es importante que el número de valores y el número de índices sean iguales.</a:t>
            </a:r>
            <a:endParaRPr sz="11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298450" lvl="0" marL="457200" marR="0" rtl="0" algn="just">
              <a:lnSpc>
                <a:spcPct val="100000"/>
              </a:lnSpc>
              <a:spcBef>
                <a:spcPts val="200"/>
              </a:spcBef>
              <a:spcAft>
                <a:spcPts val="0"/>
              </a:spcAft>
              <a:buClr>
                <a:srgbClr val="314899"/>
              </a:buClr>
              <a:buSzPts val="1100"/>
              <a:buFont typeface="Hind Siliguri Light"/>
              <a:buChar char="●"/>
            </a:pPr>
            <a:r>
              <a:rPr lang="es" sz="1100">
                <a:solidFill>
                  <a:srgbClr val="314899"/>
                </a:solidFill>
                <a:latin typeface="Hind Siliguri Light"/>
                <a:ea typeface="Hind Siliguri Light"/>
                <a:cs typeface="Hind Siliguri Light"/>
                <a:sym typeface="Hind Siliguri Light"/>
              </a:rPr>
              <a:t>Los índices se pueden utilizar para acceder a los elementos de la serie de forma similar a un diccionario.</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pic>
        <p:nvPicPr>
          <p:cNvPr id="199" name="Google Shape;199;p34"/>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00" name="Google Shape;200;p34"/>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01" name="Google Shape;201;p34"/>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02" name="Google Shape;202;p34"/>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03" name="Google Shape;203;p34"/>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La clase </a:t>
            </a:r>
            <a:r>
              <a:rPr i="1" lang="es" sz="2200">
                <a:solidFill>
                  <a:srgbClr val="F04D93"/>
                </a:solidFill>
              </a:rPr>
              <a:t>Series</a:t>
            </a:r>
            <a:endParaRPr i="1" sz="2400">
              <a:latin typeface="Hind Siliguri Medium"/>
              <a:ea typeface="Hind Siliguri Medium"/>
              <a:cs typeface="Hind Siliguri Medium"/>
              <a:sym typeface="Hind Siliguri Medium"/>
            </a:endParaRPr>
          </a:p>
        </p:txBody>
      </p:sp>
      <p:pic>
        <p:nvPicPr>
          <p:cNvPr descr="Interfaz de usuario gráfica, Texto, Aplicación, Correo electrónico&#10;&#10;Descripción generada automáticamente" id="204" name="Google Shape;204;p34"/>
          <p:cNvPicPr preferRelativeResize="0"/>
          <p:nvPr/>
        </p:nvPicPr>
        <p:blipFill rotWithShape="1">
          <a:blip r:embed="rId6">
            <a:alphaModFix/>
          </a:blip>
          <a:srcRect b="0" l="0" r="0" t="0"/>
          <a:stretch/>
        </p:blipFill>
        <p:spPr>
          <a:xfrm>
            <a:off x="5009200" y="1503576"/>
            <a:ext cx="3431775" cy="2863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5"/>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10" name="Google Shape;210;p35"/>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211" name="Google Shape;211;p35"/>
          <p:cNvSpPr txBox="1"/>
          <p:nvPr/>
        </p:nvSpPr>
        <p:spPr>
          <a:xfrm>
            <a:off x="463500" y="1987113"/>
            <a:ext cx="3832200" cy="1797000"/>
          </a:xfrm>
          <a:prstGeom prst="rect">
            <a:avLst/>
          </a:prstGeom>
          <a:noFill/>
          <a:ln>
            <a:noFill/>
          </a:ln>
        </p:spPr>
        <p:txBody>
          <a:bodyPr anchorCtr="0" anchor="ctr" bIns="17150" lIns="34275" spcFirstLastPara="1" rIns="34275" wrap="square" tIns="17150">
            <a:noAutofit/>
          </a:bodyPr>
          <a:lstStyle/>
          <a:p>
            <a:pPr indent="-298450" lvl="0" marL="457200" marR="0" rtl="0" algn="just">
              <a:lnSpc>
                <a:spcPct val="100000"/>
              </a:lnSpc>
              <a:spcBef>
                <a:spcPts val="200"/>
              </a:spcBef>
              <a:spcAft>
                <a:spcPts val="0"/>
              </a:spcAft>
              <a:buClr>
                <a:srgbClr val="314899"/>
              </a:buClr>
              <a:buSzPts val="1100"/>
              <a:buFont typeface="Hind Siliguri Light"/>
              <a:buChar char="●"/>
            </a:pPr>
            <a:r>
              <a:rPr lang="es" sz="1100">
                <a:solidFill>
                  <a:srgbClr val="314899"/>
                </a:solidFill>
                <a:latin typeface="Hind Siliguri Light"/>
                <a:ea typeface="Hind Siliguri Light"/>
                <a:cs typeface="Hind Siliguri Light"/>
                <a:sym typeface="Hind Siliguri Light"/>
              </a:rPr>
              <a:t>Este tipo de acceso al índice puede utilizarse para asignar valores a los elementos de una serie. </a:t>
            </a:r>
            <a:endParaRPr sz="11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298450" lvl="0" marL="457200" marR="0" rtl="0" algn="just">
              <a:lnSpc>
                <a:spcPct val="100000"/>
              </a:lnSpc>
              <a:spcBef>
                <a:spcPts val="200"/>
              </a:spcBef>
              <a:spcAft>
                <a:spcPts val="0"/>
              </a:spcAft>
              <a:buClr>
                <a:srgbClr val="314899"/>
              </a:buClr>
              <a:buSzPts val="1100"/>
              <a:buFont typeface="Hind Siliguri Light"/>
              <a:buChar char="●"/>
            </a:pPr>
            <a:r>
              <a:rPr lang="es" sz="1100">
                <a:solidFill>
                  <a:srgbClr val="314899"/>
                </a:solidFill>
                <a:latin typeface="Hind Siliguri Light"/>
                <a:ea typeface="Hind Siliguri Light"/>
                <a:cs typeface="Hind Siliguri Light"/>
                <a:sym typeface="Hind Siliguri Light"/>
              </a:rPr>
              <a:t>El funcionamiento de las asignaciones es similar al de las matrices de NumPy, en particular hay propagación (difusión) de los valores asignados a un slice.</a:t>
            </a:r>
            <a:endParaRPr sz="11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298450" lvl="0" marL="457200" marR="0" rtl="0" algn="just">
              <a:lnSpc>
                <a:spcPct val="100000"/>
              </a:lnSpc>
              <a:spcBef>
                <a:spcPts val="200"/>
              </a:spcBef>
              <a:spcAft>
                <a:spcPts val="0"/>
              </a:spcAft>
              <a:buClr>
                <a:srgbClr val="314899"/>
              </a:buClr>
              <a:buSzPts val="1100"/>
              <a:buFont typeface="Hind Siliguri Light"/>
              <a:buChar char="●"/>
            </a:pPr>
            <a:r>
              <a:rPr lang="es" sz="1100">
                <a:solidFill>
                  <a:srgbClr val="314899"/>
                </a:solidFill>
                <a:latin typeface="Hind Siliguri Light"/>
                <a:ea typeface="Hind Siliguri Light"/>
                <a:cs typeface="Hind Siliguri Light"/>
                <a:sym typeface="Hind Siliguri Light"/>
              </a:rPr>
              <a:t>Además del acceso al índice, también es posible acceder a los elementos de la serie utilizando enteros que hacen referencia a la posición del elemento en la serie. En este caso, recuerde que se excluye el último elemento del slice.</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pic>
        <p:nvPicPr>
          <p:cNvPr id="212" name="Google Shape;212;p35"/>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13" name="Google Shape;213;p35"/>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14" name="Google Shape;214;p35"/>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15" name="Google Shape;215;p35"/>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16" name="Google Shape;216;p35"/>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La clase </a:t>
            </a:r>
            <a:r>
              <a:rPr i="1" lang="es" sz="2200">
                <a:solidFill>
                  <a:srgbClr val="F04D93"/>
                </a:solidFill>
              </a:rPr>
              <a:t>Series</a:t>
            </a:r>
            <a:endParaRPr i="1" sz="2400">
              <a:latin typeface="Hind Siliguri Medium"/>
              <a:ea typeface="Hind Siliguri Medium"/>
              <a:cs typeface="Hind Siliguri Medium"/>
              <a:sym typeface="Hind Siliguri Medium"/>
            </a:endParaRPr>
          </a:p>
        </p:txBody>
      </p:sp>
      <p:pic>
        <p:nvPicPr>
          <p:cNvPr descr="Interfaz de usuario gráfica, Texto, Aplicación, Correo electrónico&#10;&#10;Descripción generada automáticamente" id="217" name="Google Shape;217;p35"/>
          <p:cNvPicPr preferRelativeResize="0"/>
          <p:nvPr/>
        </p:nvPicPr>
        <p:blipFill rotWithShape="1">
          <a:blip r:embed="rId6">
            <a:alphaModFix/>
          </a:blip>
          <a:srcRect b="0" l="0" r="0" t="0"/>
          <a:stretch/>
        </p:blipFill>
        <p:spPr>
          <a:xfrm>
            <a:off x="4908399" y="1460300"/>
            <a:ext cx="3452650" cy="2578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